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9" r:id="rId2"/>
    <p:sldId id="535" r:id="rId3"/>
    <p:sldId id="545" r:id="rId4"/>
    <p:sldId id="546" r:id="rId5"/>
    <p:sldId id="548" r:id="rId6"/>
    <p:sldId id="540" r:id="rId7"/>
    <p:sldId id="450" r:id="rId8"/>
    <p:sldId id="508" r:id="rId9"/>
    <p:sldId id="544" r:id="rId10"/>
    <p:sldId id="453" r:id="rId11"/>
    <p:sldId id="543" r:id="rId12"/>
    <p:sldId id="534" r:id="rId13"/>
    <p:sldId id="519" r:id="rId14"/>
    <p:sldId id="521" r:id="rId15"/>
    <p:sldId id="441" r:id="rId16"/>
    <p:sldId id="525" r:id="rId17"/>
    <p:sldId id="549" r:id="rId18"/>
    <p:sldId id="484" r:id="rId19"/>
    <p:sldId id="485" r:id="rId20"/>
    <p:sldId id="486" r:id="rId21"/>
    <p:sldId id="436" r:id="rId22"/>
    <p:sldId id="528" r:id="rId23"/>
    <p:sldId id="532" r:id="rId24"/>
    <p:sldId id="529" r:id="rId25"/>
  </p:sldIdLst>
  <p:sldSz cx="9144000" cy="6858000" type="screen4x3"/>
  <p:notesSz cx="677545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00"/>
    <a:srgbClr val="CC9900"/>
    <a:srgbClr val="E0EC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83516" autoAdjust="0"/>
  </p:normalViewPr>
  <p:slideViewPr>
    <p:cSldViewPr>
      <p:cViewPr>
        <p:scale>
          <a:sx n="72" d="100"/>
          <a:sy n="72" d="100"/>
        </p:scale>
        <p:origin x="-2196" y="-720"/>
      </p:cViewPr>
      <p:guideLst>
        <p:guide orient="horz" pos="4020"/>
        <p:guide orient="horz" pos="890"/>
        <p:guide orient="horz" pos="1434"/>
        <p:guide pos="884"/>
        <p:guide pos="5465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56"/>
    </p:cViewPr>
  </p:sorterViewPr>
  <p:notesViewPr>
    <p:cSldViewPr>
      <p:cViewPr>
        <p:scale>
          <a:sx n="125" d="100"/>
          <a:sy n="125" d="100"/>
        </p:scale>
        <p:origin x="-1320" y="-58"/>
      </p:cViewPr>
      <p:guideLst>
        <p:guide orient="horz" pos="3120"/>
        <p:guide pos="213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7854" y="1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5EEFA4B-77C2-481A-ABD0-DB23CAD51848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7854" y="9408982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7854" y="1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7545" y="4705352"/>
            <a:ext cx="5420360" cy="445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7854" y="9408982"/>
            <a:ext cx="2936028" cy="49530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5785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al </a:t>
            </a:r>
            <a:r>
              <a:rPr lang="en-US" dirty="0" err="1" smtClean="0"/>
              <a:t>aangaf</a:t>
            </a:r>
            <a:r>
              <a:rPr lang="en-US" dirty="0" smtClean="0"/>
              <a:t>, de </a:t>
            </a:r>
            <a:r>
              <a:rPr lang="en-US" dirty="0" err="1" smtClean="0"/>
              <a:t>meeste</a:t>
            </a:r>
            <a:r>
              <a:rPr lang="en-US" dirty="0" smtClean="0"/>
              <a:t> </a:t>
            </a:r>
            <a:r>
              <a:rPr lang="en-US" dirty="0" err="1" smtClean="0"/>
              <a:t>eilanden</a:t>
            </a:r>
            <a:r>
              <a:rPr lang="en-US" dirty="0" smtClean="0"/>
              <a:t> in 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Caribische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gebied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afhankelijk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stookolie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electriciteit</a:t>
            </a:r>
            <a:r>
              <a:rPr lang="en-US" baseline="0" dirty="0" smtClean="0"/>
              <a:t> en water </a:t>
            </a:r>
            <a:r>
              <a:rPr lang="en-US" baseline="0" dirty="0" err="1" smtClean="0"/>
              <a:t>productie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Echter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eilanden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potentieel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energieopwekking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</a:t>
            </a:r>
            <a:r>
              <a:rPr lang="en-US" baseline="0" dirty="0" smtClean="0"/>
              <a:t> en wind. </a:t>
            </a:r>
            <a:r>
              <a:rPr lang="en-US" baseline="0" dirty="0" err="1" smtClean="0"/>
              <a:t>Daarnaast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afhankelijk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locatie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biedt</a:t>
            </a:r>
            <a:r>
              <a:rPr lang="en-US" baseline="0" dirty="0" smtClean="0"/>
              <a:t> geo-thermal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stabiele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energieproductie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Echter</a:t>
            </a:r>
            <a:r>
              <a:rPr lang="en-US" baseline="0" dirty="0" smtClean="0"/>
              <a:t>, het </a:t>
            </a:r>
            <a:r>
              <a:rPr lang="en-US" baseline="0" dirty="0" err="1" smtClean="0"/>
              <a:t>ontsluiten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potentieel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zorgvuldige</a:t>
            </a:r>
            <a:r>
              <a:rPr lang="en-US" baseline="0" dirty="0" smtClean="0"/>
              <a:t> planning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-mix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opwek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fossiel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bijbehorende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investeringen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Aruba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doel</a:t>
            </a:r>
            <a:r>
              <a:rPr lang="en-US" dirty="0" smtClean="0"/>
              <a:t> </a:t>
            </a:r>
            <a:r>
              <a:rPr lang="en-US" dirty="0" err="1" smtClean="0"/>
              <a:t>gesteld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energieverbruik</a:t>
            </a:r>
            <a:r>
              <a:rPr lang="en-US" dirty="0" smtClean="0"/>
              <a:t> met 25% 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brengen</a:t>
            </a:r>
            <a:r>
              <a:rPr lang="en-US" dirty="0" smtClean="0"/>
              <a:t> ten </a:t>
            </a:r>
            <a:r>
              <a:rPr lang="en-US" dirty="0" err="1" smtClean="0"/>
              <a:t>opzichte</a:t>
            </a:r>
            <a:r>
              <a:rPr lang="en-US" baseline="0" dirty="0" smtClean="0"/>
              <a:t> van 2012. Het </a:t>
            </a:r>
            <a:r>
              <a:rPr lang="en-US" baseline="0" dirty="0" err="1" smtClean="0"/>
              <a:t>aandeel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groeien</a:t>
            </a:r>
            <a:r>
              <a:rPr lang="en-US" baseline="0" dirty="0" smtClean="0"/>
              <a:t> tot ten </a:t>
            </a:r>
            <a:r>
              <a:rPr lang="en-US" baseline="0" dirty="0" err="1" smtClean="0"/>
              <a:t>minste</a:t>
            </a:r>
            <a:r>
              <a:rPr lang="en-US" baseline="0" dirty="0" smtClean="0"/>
              <a:t> 50% en het </a:t>
            </a:r>
            <a:r>
              <a:rPr lang="en-US" baseline="0" dirty="0" err="1" smtClean="0"/>
              <a:t>resterende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aandeel</a:t>
            </a:r>
            <a:r>
              <a:rPr lang="en-US" baseline="0" dirty="0" smtClean="0"/>
              <a:t> met LNG op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wekken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Daarbij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belangrijk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LNG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transitiebrandstof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potentie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voordelen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meebrengt</a:t>
            </a:r>
            <a:r>
              <a:rPr lang="en-US" baseline="0" dirty="0" smtClean="0"/>
              <a:t>. Ten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stook-olie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generatoren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omgebouwd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LNG. Ten </a:t>
            </a:r>
            <a:r>
              <a:rPr lang="en-US" baseline="0" dirty="0" err="1" smtClean="0"/>
              <a:t>tweede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LNG </a:t>
            </a:r>
            <a:r>
              <a:rPr lang="en-US" baseline="0" dirty="0" err="1" smtClean="0"/>
              <a:t>gestookte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generatoren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sneller</a:t>
            </a:r>
            <a:r>
              <a:rPr lang="en-US" baseline="0" dirty="0" smtClean="0"/>
              <a:t> op en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schakelen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bieden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daarmee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flexibiliteit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spelen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schommelingen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productie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. Tot slot </a:t>
            </a:r>
            <a:r>
              <a:rPr lang="en-US" baseline="0" dirty="0" err="1" smtClean="0"/>
              <a:t>biedt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groei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productie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schaliegas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verenigde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perspectief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stabiele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prijzen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voorzienbare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toekomst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regio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10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  <a:p>
            <a:r>
              <a:rPr lang="en-GB" altLang="en-US" dirty="0" err="1" smtClean="0"/>
              <a:t>Brandstofprijzen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veranderen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snel</a:t>
            </a:r>
            <a:r>
              <a:rPr lang="en-GB" altLang="en-US" dirty="0" smtClean="0"/>
              <a:t> en </a:t>
            </a:r>
            <a:r>
              <a:rPr lang="en-GB" altLang="en-US" dirty="0" err="1" smtClean="0"/>
              <a:t>onverwacht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Daarbij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zijn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meest</a:t>
            </a:r>
            <a:r>
              <a:rPr lang="en-GB" altLang="en-US" baseline="0" dirty="0" err="1" smtClean="0"/>
              <a:t>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eilanden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nog</a:t>
            </a:r>
            <a:r>
              <a:rPr lang="en-GB" altLang="en-US" baseline="0" dirty="0" smtClean="0"/>
              <a:t> steeds </a:t>
            </a:r>
            <a:r>
              <a:rPr lang="en-GB" altLang="en-US" baseline="0" dirty="0" err="1" smtClean="0"/>
              <a:t>voor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bijna</a:t>
            </a:r>
            <a:r>
              <a:rPr lang="en-GB" altLang="en-US" baseline="0" dirty="0" smtClean="0"/>
              <a:t> 100% </a:t>
            </a:r>
            <a:r>
              <a:rPr lang="en-GB" altLang="en-US" baseline="0" dirty="0" err="1" smtClean="0"/>
              <a:t>afhankelijk</a:t>
            </a:r>
            <a:r>
              <a:rPr lang="en-GB" altLang="en-US" baseline="0" dirty="0" smtClean="0"/>
              <a:t> van </a:t>
            </a:r>
            <a:r>
              <a:rPr lang="en-GB" altLang="en-US" baseline="0" dirty="0" err="1" smtClean="0"/>
              <a:t>stookolie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voor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hun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energieproductie</a:t>
            </a:r>
            <a:r>
              <a:rPr lang="en-GB" altLang="en-US" baseline="0" dirty="0" smtClean="0"/>
              <a:t>. </a:t>
            </a:r>
            <a:r>
              <a:rPr lang="en-GB" altLang="en-US" baseline="0" dirty="0" err="1" smtClean="0"/>
              <a:t>Deze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grafiek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geeft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goed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weer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waarom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dit</a:t>
            </a:r>
            <a:r>
              <a:rPr lang="en-GB" altLang="en-US" baseline="0" dirty="0" smtClean="0"/>
              <a:t> op </a:t>
            </a:r>
            <a:r>
              <a:rPr lang="en-GB" altLang="en-US" baseline="0" dirty="0" err="1" smtClean="0"/>
              <a:t>termijn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onhoudbare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situatie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wordt</a:t>
            </a:r>
            <a:r>
              <a:rPr lang="en-GB" altLang="en-US" baseline="0" dirty="0" smtClean="0"/>
              <a:t>. </a:t>
            </a:r>
          </a:p>
          <a:p>
            <a:endParaRPr lang="en-GB" altLang="en-US" baseline="0" dirty="0" smtClean="0"/>
          </a:p>
          <a:p>
            <a:r>
              <a:rPr lang="en-GB" altLang="en-US" baseline="0" dirty="0" err="1" smtClean="0"/>
              <a:t>Dus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stelt</a:t>
            </a:r>
            <a:r>
              <a:rPr lang="en-GB" altLang="en-US" baseline="0" dirty="0" smtClean="0"/>
              <a:t> u </a:t>
            </a:r>
            <a:r>
              <a:rPr lang="en-GB" altLang="en-US" baseline="0" dirty="0" err="1" smtClean="0"/>
              <a:t>zich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eens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wereld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voor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waarin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eilanden</a:t>
            </a:r>
            <a:r>
              <a:rPr lang="en-GB" altLang="en-US" baseline="0" dirty="0" smtClean="0"/>
              <a:t> het </a:t>
            </a:r>
            <a:r>
              <a:rPr lang="en-GB" altLang="en-US" baseline="0" dirty="0" err="1" smtClean="0"/>
              <a:t>grootste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deel</a:t>
            </a:r>
            <a:r>
              <a:rPr lang="en-GB" altLang="en-US" baseline="0" dirty="0" smtClean="0"/>
              <a:t> van </a:t>
            </a:r>
            <a:r>
              <a:rPr lang="en-GB" altLang="en-US" baseline="0" dirty="0" err="1" smtClean="0"/>
              <a:t>hun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eigen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energie</a:t>
            </a:r>
            <a:r>
              <a:rPr lang="en-GB" altLang="en-US" baseline="0" dirty="0" smtClean="0"/>
              <a:t> op  </a:t>
            </a:r>
            <a:r>
              <a:rPr lang="en-GB" altLang="en-US" baseline="0" dirty="0" err="1" smtClean="0"/>
              <a:t>kunnen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wekken</a:t>
            </a:r>
            <a:r>
              <a:rPr lang="en-GB" altLang="en-US" baseline="0" dirty="0" smtClean="0"/>
              <a:t>. Import van </a:t>
            </a:r>
            <a:r>
              <a:rPr lang="en-GB" altLang="en-US" baseline="0" dirty="0" err="1" smtClean="0"/>
              <a:t>fossiele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brandstoffen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gaat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naar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beneden</a:t>
            </a:r>
            <a:r>
              <a:rPr lang="en-GB" altLang="en-US" baseline="0" dirty="0" smtClean="0"/>
              <a:t> en </a:t>
            </a:r>
            <a:r>
              <a:rPr lang="en-GB" altLang="en-US" baseline="0" dirty="0" err="1" smtClean="0"/>
              <a:t>daarmee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positievere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handelsbalans</a:t>
            </a:r>
            <a:r>
              <a:rPr lang="en-GB" altLang="en-US" baseline="0" dirty="0" smtClean="0"/>
              <a:t>. </a:t>
            </a:r>
            <a:r>
              <a:rPr lang="en-GB" altLang="en-US" baseline="0" dirty="0" err="1" smtClean="0"/>
              <a:t>Hoogwaardige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arbeid</a:t>
            </a:r>
            <a:r>
              <a:rPr lang="en-GB" altLang="en-US" baseline="0" dirty="0" smtClean="0"/>
              <a:t> op het </a:t>
            </a:r>
            <a:r>
              <a:rPr lang="en-GB" altLang="en-US" baseline="0" dirty="0" err="1" smtClean="0"/>
              <a:t>gebied</a:t>
            </a:r>
            <a:r>
              <a:rPr lang="en-GB" altLang="en-US" baseline="0" dirty="0" smtClean="0"/>
              <a:t> van </a:t>
            </a:r>
            <a:r>
              <a:rPr lang="en-GB" altLang="en-US" baseline="0" dirty="0" err="1" smtClean="0"/>
              <a:t>duurzame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energie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creeert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nieuwe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economische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activiteit</a:t>
            </a:r>
            <a:r>
              <a:rPr lang="en-GB" altLang="en-US" baseline="0" dirty="0" smtClean="0"/>
              <a:t> en de </a:t>
            </a:r>
            <a:r>
              <a:rPr lang="en-GB" altLang="en-US" baseline="0" dirty="0" err="1" smtClean="0"/>
              <a:t>eiland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economie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wordt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daarmee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duurzamer</a:t>
            </a:r>
            <a:r>
              <a:rPr lang="en-GB" altLang="en-US" baseline="0" dirty="0" smtClean="0"/>
              <a:t> en minder </a:t>
            </a:r>
            <a:r>
              <a:rPr lang="en-GB" altLang="en-US" baseline="0" dirty="0" err="1" smtClean="0"/>
              <a:t>gevoelig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voor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economische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schokken</a:t>
            </a:r>
            <a:r>
              <a:rPr lang="en-GB" altLang="en-US" baseline="0" dirty="0" smtClean="0"/>
              <a:t> van </a:t>
            </a:r>
            <a:r>
              <a:rPr lang="en-GB" altLang="en-US" baseline="0" dirty="0" err="1" smtClean="0"/>
              <a:t>buitenaf</a:t>
            </a:r>
            <a:r>
              <a:rPr lang="en-GB" altLang="en-US" baseline="0" dirty="0" smtClean="0"/>
              <a:t>. 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err="1" smtClean="0"/>
              <a:t>Klinkt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goed</a:t>
            </a:r>
            <a:r>
              <a:rPr lang="en-GB" altLang="en-US" dirty="0" smtClean="0"/>
              <a:t>? </a:t>
            </a:r>
            <a:r>
              <a:rPr lang="en-GB" altLang="en-US" dirty="0" err="1" smtClean="0"/>
              <a:t>Er</a:t>
            </a:r>
            <a:r>
              <a:rPr lang="en-GB" altLang="en-US" dirty="0" smtClean="0"/>
              <a:t> is </a:t>
            </a:r>
            <a:r>
              <a:rPr lang="en-GB" altLang="en-US" dirty="0" err="1" smtClean="0"/>
              <a:t>echter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nog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wel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lange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weg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gaan</a:t>
            </a:r>
            <a:r>
              <a:rPr lang="en-GB" altLang="en-US" baseline="0" dirty="0" smtClean="0"/>
              <a:t>. </a:t>
            </a:r>
            <a:endParaRPr lang="en-GB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Business review thema Energie, 26 oktober 2011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08DF2C9-6B18-4D6D-AAED-19443078CEC4}" type="datetime8">
              <a:rPr lang="nl-NL" smtClean="0"/>
              <a:pPr>
                <a:defRPr/>
              </a:pPr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F39AA-22FE-48AF-A584-9654E89D2B43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Business review thema Energie, 26 oktober 2011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08DF2C9-6B18-4D6D-AAED-19443078CEC4}" type="datetime8">
              <a:rPr lang="nl-NL" smtClean="0"/>
              <a:pPr>
                <a:defRPr/>
              </a:pPr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F39AA-22FE-48AF-A584-9654E89D2B43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3137">
              <a:defRPr/>
            </a:pPr>
            <a:r>
              <a:rPr lang="en-US" dirty="0" err="1" smtClean="0"/>
              <a:t>Enerzijds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zou</a:t>
            </a:r>
            <a:r>
              <a:rPr lang="en-US" baseline="0" dirty="0" smtClean="0"/>
              <a:t> men </a:t>
            </a:r>
            <a:r>
              <a:rPr lang="en-US" baseline="0" dirty="0" err="1" smtClean="0"/>
              <a:t>denken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hoge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kosten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energieproductie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fosiele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brandstof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businesscase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energieproductie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versterkt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Caribisch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gebied</a:t>
            </a:r>
            <a:r>
              <a:rPr lang="en-US" baseline="0" dirty="0" smtClean="0"/>
              <a:t>.  </a:t>
            </a:r>
            <a:endParaRPr lang="en-US" dirty="0" smtClean="0"/>
          </a:p>
          <a:p>
            <a:pPr defTabSz="953137">
              <a:defRPr/>
            </a:pPr>
            <a:endParaRPr lang="en-US" dirty="0" smtClean="0"/>
          </a:p>
          <a:p>
            <a:pPr defTabSz="953137">
              <a:defRPr/>
            </a:pPr>
            <a:r>
              <a:rPr lang="en-US" dirty="0" smtClean="0"/>
              <a:t>Maar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moeten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realiseren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eilanden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unieke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karakteristieken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Vanwege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kleinschaligheid</a:t>
            </a:r>
            <a:r>
              <a:rPr lang="en-US" baseline="0" dirty="0" smtClean="0"/>
              <a:t> en het </a:t>
            </a:r>
            <a:r>
              <a:rPr lang="en-US" baseline="0" dirty="0" err="1" smtClean="0"/>
              <a:t>gebrek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verbindingen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netwerken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vaste</a:t>
            </a:r>
            <a:r>
              <a:rPr lang="en-US" baseline="0" dirty="0" smtClean="0"/>
              <a:t> land </a:t>
            </a:r>
            <a:r>
              <a:rPr lang="en-US" baseline="0" dirty="0" err="1" smtClean="0"/>
              <a:t>ervaren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dynamiek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systeem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Relatief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hoeveelheden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opwek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zeg</a:t>
            </a:r>
            <a:r>
              <a:rPr lang="en-US" baseline="0" dirty="0" smtClean="0"/>
              <a:t> 15 of 30 megawatt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impact op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systeem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piekvraag</a:t>
            </a:r>
            <a:r>
              <a:rPr lang="en-US" baseline="0" dirty="0" smtClean="0"/>
              <a:t> van in </a:t>
            </a:r>
            <a:r>
              <a:rPr lang="en-US" baseline="0" dirty="0" err="1" smtClean="0"/>
              <a:t>totaal</a:t>
            </a:r>
            <a:r>
              <a:rPr lang="en-US" baseline="0" dirty="0" smtClean="0"/>
              <a:t> 100Mw. De </a:t>
            </a:r>
            <a:r>
              <a:rPr lang="en-US" baseline="0" dirty="0" err="1" smtClean="0"/>
              <a:t>situatie</a:t>
            </a:r>
            <a:r>
              <a:rPr lang="en-US" baseline="0" dirty="0" smtClean="0"/>
              <a:t> in Aruba.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vereist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snel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hoogwaardige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oplossingen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dynamiek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systeem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leiden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smart-grid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vraag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aanbod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stemmen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opslag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geld en </a:t>
            </a:r>
            <a:r>
              <a:rPr lang="en-US" baseline="0" dirty="0" err="1" smtClean="0"/>
              <a:t>vraagt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kennis</a:t>
            </a:r>
            <a:r>
              <a:rPr lang="en-US" baseline="0" dirty="0" smtClean="0"/>
              <a:t>.</a:t>
            </a:r>
          </a:p>
          <a:p>
            <a:pPr defTabSz="953137">
              <a:defRPr/>
            </a:pPr>
            <a:endParaRPr lang="en-US" baseline="0" dirty="0" smtClean="0"/>
          </a:p>
          <a:p>
            <a:pPr defTabSz="953137">
              <a:defRPr/>
            </a:pPr>
            <a:r>
              <a:rPr lang="en-US" baseline="0" dirty="0" err="1" smtClean="0"/>
              <a:t>Daarnaast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fysieke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omstandigheden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eilanden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situatie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noordelijke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continentale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gebieden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technologie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 is. We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weinig</a:t>
            </a:r>
            <a:r>
              <a:rPr lang="en-US" baseline="0" dirty="0" smtClean="0"/>
              <a:t> real-life </a:t>
            </a:r>
            <a:r>
              <a:rPr lang="en-US" baseline="0" dirty="0" err="1" smtClean="0"/>
              <a:t>ervaring</a:t>
            </a:r>
            <a:r>
              <a:rPr lang="en-US" baseline="0" dirty="0" smtClean="0"/>
              <a:t> met de </a:t>
            </a:r>
            <a:r>
              <a:rPr lang="en-US" baseline="0" dirty="0" err="1" smtClean="0"/>
              <a:t>lange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termijn</a:t>
            </a:r>
            <a:r>
              <a:rPr lang="en-US" baseline="0" dirty="0" smtClean="0"/>
              <a:t> performance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stoffige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vochtige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omstandigheden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gevolg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betalen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eilanden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risk-premium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project </a:t>
            </a:r>
            <a:r>
              <a:rPr lang="en-US" baseline="0" dirty="0" err="1" smtClean="0"/>
              <a:t>ontwikkelaars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duurzame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defTabSz="953137">
              <a:defRPr/>
            </a:pPr>
            <a:endParaRPr lang="en-US" dirty="0" smtClean="0"/>
          </a:p>
          <a:p>
            <a:pPr defTabSz="953137">
              <a:defRPr/>
            </a:pP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duurzame</a:t>
            </a:r>
            <a:r>
              <a:rPr lang="en-US" dirty="0" smtClean="0"/>
              <a:t> </a:t>
            </a:r>
            <a:r>
              <a:rPr lang="en-US" dirty="0" err="1" smtClean="0"/>
              <a:t>energietransitie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uitdaging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regio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Echter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biedt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bedrijfsleven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komen</a:t>
            </a:r>
            <a:r>
              <a:rPr lang="en-US" baseline="0" dirty="0" smtClean="0"/>
              <a:t> tot </a:t>
            </a:r>
            <a:r>
              <a:rPr lang="en-US" baseline="0" dirty="0" err="1" smtClean="0"/>
              <a:t>vernieuwing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nieuwe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concepten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ontwikkelen</a:t>
            </a:r>
            <a:r>
              <a:rPr lang="en-US" baseline="0" dirty="0" smtClean="0"/>
              <a:t> die op </a:t>
            </a:r>
            <a:r>
              <a:rPr lang="en-US" baseline="0" dirty="0" err="1" smtClean="0"/>
              <a:t>termijn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schaalbaar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in Nederland en Europa (</a:t>
            </a:r>
            <a:r>
              <a:rPr lang="en-US" baseline="0" dirty="0" err="1" smtClean="0"/>
              <a:t>zie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laatste</a:t>
            </a:r>
            <a:r>
              <a:rPr lang="en-US" baseline="0" dirty="0" smtClean="0"/>
              <a:t> slide,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food for thought). </a:t>
            </a:r>
            <a:endParaRPr lang="en-US" dirty="0" smtClean="0"/>
          </a:p>
          <a:p>
            <a:pPr defTabSz="95313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97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de roadmap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aanpak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brengen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wij</a:t>
            </a:r>
            <a:r>
              <a:rPr lang="en-GB" baseline="0" dirty="0" smtClean="0"/>
              <a:t> de stakeholders </a:t>
            </a:r>
            <a:r>
              <a:rPr lang="en-GB" baseline="0" dirty="0" err="1" smtClean="0"/>
              <a:t>bijelkaar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komen</a:t>
            </a:r>
            <a:r>
              <a:rPr lang="en-GB" baseline="0" dirty="0" smtClean="0"/>
              <a:t> tot </a:t>
            </a:r>
            <a:r>
              <a:rPr lang="en-GB" baseline="0" dirty="0" err="1" smtClean="0"/>
              <a:t>gedragen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oplossingen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Daarnaast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creeren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open </a:t>
            </a:r>
            <a:r>
              <a:rPr lang="en-GB" baseline="0" dirty="0" err="1" smtClean="0"/>
              <a:t>innovatie</a:t>
            </a:r>
            <a:r>
              <a:rPr lang="en-GB" baseline="0" dirty="0" smtClean="0"/>
              <a:t> platform en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lerend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systeem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is van </a:t>
            </a:r>
            <a:r>
              <a:rPr lang="en-GB" baseline="0" dirty="0" err="1" smtClean="0"/>
              <a:t>groot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belang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technology lock-in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voorkomen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veranderende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energiewereld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39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Aruba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verschillende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bewandelen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energiesysteem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verduurzamen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Verantwoorde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afgestemde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investeringen</a:t>
            </a:r>
            <a:r>
              <a:rPr lang="en-GB" baseline="0" dirty="0" smtClean="0"/>
              <a:t> en de </a:t>
            </a:r>
            <a:r>
              <a:rPr lang="en-GB" baseline="0" dirty="0" err="1" smtClean="0"/>
              <a:t>juiste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technologie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keuzes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vraagt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coordinatie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tussen</a:t>
            </a:r>
            <a:r>
              <a:rPr lang="en-GB" baseline="0" dirty="0" smtClean="0"/>
              <a:t> de stakeholders.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2C319-6631-4A55-936E-5D712AEBC42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834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8172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nl-NL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2359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8005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Business review thema Energie, 26 oktober 2011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08DF2C9-6B18-4D6D-AAED-19443078CEC4}" type="datetime8">
              <a:rPr lang="nl-NL" smtClean="0"/>
              <a:pPr>
                <a:defRPr/>
              </a:pPr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F39AA-22FE-48AF-A584-9654E89D2B43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1027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471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1027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baseline="0" dirty="0" smtClean="0"/>
          </a:p>
          <a:p>
            <a:endParaRPr lang="nl-NL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543554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19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C35C-B501-4E61-B99E-C6A39D650E1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150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C35C-B501-4E61-B99E-C6A39D650E1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623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83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21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01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Business review thema Energie, 26 oktober 2011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08DF2C9-6B18-4D6D-AAED-19443078CEC4}" type="datetime8">
              <a:rPr lang="nl-NL" smtClean="0"/>
              <a:pPr>
                <a:defRPr/>
              </a:pPr>
              <a:t>27-11-2013 22:32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F39AA-22FE-48AF-A584-9654E89D2B43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uitdaging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eilanden</a:t>
            </a:r>
            <a:r>
              <a:rPr lang="en-US" dirty="0" smtClean="0"/>
              <a:t> in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is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transitiepad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vinden</a:t>
            </a:r>
            <a:r>
              <a:rPr lang="en-US" dirty="0" smtClean="0"/>
              <a:t> </a:t>
            </a:r>
            <a:r>
              <a:rPr lang="en-US" dirty="0" err="1" smtClean="0"/>
              <a:t>waarbij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energiesysteem</a:t>
            </a:r>
            <a:r>
              <a:rPr lang="en-US" dirty="0" smtClean="0"/>
              <a:t> </a:t>
            </a:r>
            <a:r>
              <a:rPr lang="en-US" dirty="0" err="1" smtClean="0"/>
              <a:t>duurzamer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maar </a:t>
            </a:r>
            <a:r>
              <a:rPr lang="en-US" dirty="0" err="1" smtClean="0"/>
              <a:t>tegelijkertijd</a:t>
            </a:r>
            <a:r>
              <a:rPr lang="en-US" dirty="0" smtClean="0"/>
              <a:t> </a:t>
            </a:r>
            <a:r>
              <a:rPr lang="en-US" dirty="0" err="1" smtClean="0"/>
              <a:t>betrouwbaar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betaalbaar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34CF-3DF6-468C-8DCB-338A612710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5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7.png"/><Relationship Id="rId5" Type="http://schemas.openxmlformats.org/officeDocument/2006/relationships/tags" Target="../tags/tag4.xml"/><Relationship Id="rId10" Type="http://schemas.openxmlformats.org/officeDocument/2006/relationships/image" Target="../media/image6.png"/><Relationship Id="rId4" Type="http://schemas.openxmlformats.org/officeDocument/2006/relationships/tags" Target="../tags/tag3.xm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heet met TNO-log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299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NO titeldia met eigen fotobeeld -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5080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/>
          <a:lstStyle/>
          <a:p>
            <a:r>
              <a:rPr lang="nl-NL" smtClean="0">
                <a:solidFill>
                  <a:prstClr val="black"/>
                </a:solidFill>
              </a:rPr>
              <a:t>Titel van de presentatie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8875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ABBC-34CF-4424-84B6-3D3E1A1BA0FF}" type="datetime8">
              <a:rPr lang="nl-NL" smtClean="0">
                <a:solidFill>
                  <a:prstClr val="black"/>
                </a:solidFill>
              </a:rPr>
              <a:pPr>
                <a:defRPr/>
              </a:pPr>
              <a:t>27-11-2013 22:32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/>
                </a:solidFill>
              </a:rPr>
              <a:t>Titel van de presentatie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F4EB-C88A-4F24-9867-D4DD345A413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66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klei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5080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32130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somming en of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480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08504" y="6669360"/>
            <a:ext cx="1800000" cy="106680"/>
          </a:xfrm>
        </p:spPr>
        <p:txBody>
          <a:bodyPr/>
          <a:lstStyle>
            <a:lvl1pPr algn="r">
              <a:defRPr/>
            </a:lvl1pPr>
          </a:lstStyle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3261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box  of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6778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naas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1229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naast teks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2510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727233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6464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 met TNO logofilm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8" hidden="1"/>
          <p:cNvGraphicFramePr>
            <a:graphicFrameLocks/>
          </p:cNvGraphicFramePr>
          <p:nvPr userDrawn="1"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60" name="think-cell Slide" r:id="rId7" imgW="0" imgH="0" progId="">
              <p:embed/>
            </p:oleObj>
          </a:graphicData>
        </a:graphic>
      </p:graphicFrame>
      <p:pic>
        <p:nvPicPr>
          <p:cNvPr id="5" name="Picture 17" descr="first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7"/>
          <p:cNvSpPr/>
          <p:nvPr userDrawn="1">
            <p:custDataLst>
              <p:tags r:id="rId4"/>
            </p:custDataLst>
          </p:nvPr>
        </p:nvSpPr>
        <p:spPr bwMode="white">
          <a:xfrm>
            <a:off x="1187450" y="2509838"/>
            <a:ext cx="7143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80" r="11807" b="27978"/>
          <a:stretch/>
        </p:blipFill>
        <p:spPr>
          <a:xfrm>
            <a:off x="427732" y="2261688"/>
            <a:ext cx="8544818" cy="4263655"/>
          </a:xfrm>
          <a:prstGeom prst="rect">
            <a:avLst/>
          </a:prstGeom>
        </p:spPr>
      </p:pic>
      <p:pic>
        <p:nvPicPr>
          <p:cNvPr id="16" name="Picture 19" descr="achter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64" r="416"/>
          <a:stretch/>
        </p:blipFill>
        <p:spPr bwMode="auto">
          <a:xfrm>
            <a:off x="4190" y="1000125"/>
            <a:ext cx="9104314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480582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6146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350" y="2199600"/>
            <a:ext cx="7272338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49248" y="6669360"/>
            <a:ext cx="259256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4" r:id="rId4"/>
    <p:sldLayoutId id="2147483661" r:id="rId5"/>
    <p:sldLayoutId id="2147483662" r:id="rId6"/>
    <p:sldLayoutId id="2147483663" r:id="rId7"/>
    <p:sldLayoutId id="2147483655" r:id="rId8"/>
    <p:sldLayoutId id="2147483665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www.google.nl/url?sa=i&amp;rct=j&amp;q=images+electric+grid+&amp;source=images&amp;cd=&amp;cad=rja&amp;docid=FIjjdE9vUfPoYM&amp;tbnid=tsK_k7Tvj0Iz_M:&amp;ved=&amp;url=http://www.treehugger.com/cars/plug-in-hybrids-address-the-other-energy-security-issue-the-grid.html&amp;ei=x4pqUc_XKIGS9gTUhIC4CQ&amp;psig=AFQjCNEiNKxJ5Txi11YQV2Vs8fInmNVZ7w&amp;ust=1366023240004411" TargetMode="External"/><Relationship Id="rId7" Type="http://schemas.openxmlformats.org/officeDocument/2006/relationships/hyperlink" Target="http://www.google.nl/url?sa=i&amp;rct=j&amp;q=images+puzzle&amp;source=images&amp;cd=&amp;cad=rja&amp;docid=h7KqZg2DiDapYM&amp;tbnid=E0fkltsEzebgMM:&amp;ved=&amp;url=http://www.singingthroughtherain.net/2012/04/the-reintegration-puzzle-putting-the-pieces-back-together.html&amp;ei=fIdqUYG1Oo-E9QSphoGQCQ&amp;bvm=bv.45175338,d.eWU&amp;psig=AFQjCNEhrWKnXyXrK3IYV0WSi3WTeNfsRQ&amp;ust=136602239728960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m/imgres?q=solar+images&amp;start=164&amp;hl=nl&amp;sa=X&amp;biw=1396&amp;bih=675&amp;tbm=isch&amp;prmd=imvns&amp;tbnid=HMSB1FEAOPX15M:&amp;imgrefurl=http://blog.glacialenergy.com/2012/08/21/electric-future-solar-energy/&amp;docid=QHi7YV52A8KnrM&amp;imgurl=http://blog.glacialenergy.com/wp-content/uploads/2012/08/Electric-Future-Solar-Energy-Image.jpg&amp;w=470&amp;h=345&amp;ei=v1VTUPejCoam8ATM44HwBA&amp;zoom=1&amp;iact=hc&amp;vpx=1094&amp;vpy=2&amp;dur=1230&amp;hovh=192&amp;hovw=262&amp;tx=123&amp;ty=118&amp;sig=110656541605360854340&amp;page=8&amp;tbnh=150&amp;tbnw=200&amp;ndsp=24&amp;ved=1t:429,r:17,s:164,i:290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55874" y="1052736"/>
            <a:ext cx="7956078" cy="172819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3600" dirty="0" smtClean="0">
                <a:solidFill>
                  <a:schemeClr val="tx2">
                    <a:lumMod val="50000"/>
                  </a:schemeClr>
                </a:solidFill>
              </a:rPr>
              <a:t>Duurzame energie biedt nieuwe kansen voor het </a:t>
            </a:r>
            <a:r>
              <a:rPr lang="nl-NL" sz="3600" dirty="0" err="1" smtClean="0">
                <a:solidFill>
                  <a:schemeClr val="tx2">
                    <a:lumMod val="50000"/>
                  </a:schemeClr>
                </a:solidFill>
              </a:rPr>
              <a:t>Caribisch</a:t>
            </a:r>
            <a:r>
              <a:rPr lang="nl-NL" sz="3600" dirty="0" smtClean="0">
                <a:solidFill>
                  <a:schemeClr val="tx2">
                    <a:lumMod val="50000"/>
                  </a:schemeClr>
                </a:solidFill>
              </a:rPr>
              <a:t> koninkrijk</a:t>
            </a:r>
            <a:r>
              <a:rPr lang="nl-NL" sz="3600" dirty="0" smtClean="0"/>
              <a:t/>
            </a:r>
            <a:br>
              <a:rPr lang="nl-NL" sz="3600" dirty="0" smtClean="0"/>
            </a:br>
            <a:endParaRPr lang="nl-NL" sz="3200" b="0" dirty="0"/>
          </a:p>
        </p:txBody>
      </p:sp>
    </p:spTree>
    <p:extLst>
      <p:ext uri="{BB962C8B-B14F-4D97-AF65-F5344CB8AC3E}">
        <p14:creationId xmlns="" xmlns:p14="http://schemas.microsoft.com/office/powerpoint/2010/main" val="36968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980728"/>
            <a:ext cx="8839200" cy="5508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720"/>
            <a:ext cx="9036496" cy="720000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Aruba “case” – Naar een duurzaam energiesysteem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003" y="1160353"/>
            <a:ext cx="282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/>
              <a:t>25</a:t>
            </a:r>
            <a:r>
              <a:rPr lang="en-GB" b="1" i="1" dirty="0"/>
              <a:t>% </a:t>
            </a:r>
            <a:r>
              <a:rPr lang="en-GB" b="1" i="1" dirty="0" smtClean="0"/>
              <a:t>reduction </a:t>
            </a:r>
            <a:r>
              <a:rPr lang="en-GB" b="1" i="1" dirty="0"/>
              <a:t>by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3765" y="375117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/>
              <a:t>Remainder LNG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800" y="1160353"/>
            <a:ext cx="2649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/>
              <a:t>50% to 100% </a:t>
            </a:r>
            <a:r>
              <a:rPr lang="en-GB" b="1" i="1" dirty="0"/>
              <a:t>by </a:t>
            </a:r>
            <a:r>
              <a:rPr lang="en-GB" b="1" i="1" dirty="0" smtClean="0"/>
              <a:t>2020</a:t>
            </a:r>
            <a:endParaRPr lang="en-GB" b="1" i="1" dirty="0"/>
          </a:p>
        </p:txBody>
      </p:sp>
      <p:pic>
        <p:nvPicPr>
          <p:cNvPr id="2051" name="Picture 3" descr="\\tsn.tno.nl\Data\Users\moonsr\Home\Documents\SESA - Energy Transition Strategy\Plaatjes\All_Explore_Env_Resp_Sustainable_solar-panel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0393"/>
            <a:ext cx="2649576" cy="21164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3576474" y="2227153"/>
            <a:ext cx="1993493" cy="118484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0" descr="http://www.cleanfield.nl/userfiles/image/duurzaam_geb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3" y="1541353"/>
            <a:ext cx="2823197" cy="20652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423" b="16714"/>
          <a:stretch/>
        </p:blipFill>
        <p:spPr>
          <a:xfrm>
            <a:off x="3276600" y="4132171"/>
            <a:ext cx="2649576" cy="2140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9248" y="6669360"/>
            <a:ext cx="259256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26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800" y="5732463"/>
            <a:ext cx="33845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015" y="990600"/>
            <a:ext cx="821654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Rekening houdend met karakteristieke eigenschappen van eilanden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97" t="3871" r="12921" b="5222"/>
          <a:stretch/>
        </p:blipFill>
        <p:spPr bwMode="auto">
          <a:xfrm rot="15649437">
            <a:off x="5958802" y="2180611"/>
            <a:ext cx="1835463" cy="36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1809" y="5715000"/>
            <a:ext cx="4567238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lvl="1" indent="-285750" algn="l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sz="1600" b="1" dirty="0" smtClean="0">
                <a:solidFill>
                  <a:schemeClr val="tx1"/>
                </a:solidFill>
              </a:rPr>
              <a:t>geen </a:t>
            </a:r>
            <a:r>
              <a:rPr lang="nl-NL" sz="1600" b="1" dirty="0" err="1" smtClean="0">
                <a:solidFill>
                  <a:schemeClr val="tx1"/>
                </a:solidFill>
              </a:rPr>
              <a:t>grid</a:t>
            </a:r>
            <a:r>
              <a:rPr lang="nl-NL" sz="1600" b="1" dirty="0" smtClean="0">
                <a:solidFill>
                  <a:schemeClr val="tx1"/>
                </a:solidFill>
              </a:rPr>
              <a:t>  </a:t>
            </a:r>
            <a:r>
              <a:rPr lang="nl-NL" sz="1600" b="1" dirty="0" err="1" smtClean="0">
                <a:solidFill>
                  <a:schemeClr val="tx1"/>
                </a:solidFill>
              </a:rPr>
              <a:t>interconnecties</a:t>
            </a:r>
            <a:endParaRPr lang="nl-NL" sz="1600" b="1" dirty="0" smtClean="0">
              <a:solidFill>
                <a:schemeClr val="tx1"/>
              </a:solidFill>
            </a:endParaRPr>
          </a:p>
          <a:p>
            <a:pPr marL="471488" lvl="1" indent="-285750" algn="l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623888" algn="l"/>
              </a:tabLst>
              <a:defRPr/>
            </a:pPr>
            <a:r>
              <a:rPr lang="nl-NL" sz="1600" b="1" dirty="0" smtClean="0">
                <a:solidFill>
                  <a:schemeClr val="tx1"/>
                </a:solidFill>
              </a:rPr>
              <a:t>onafhankelijk energiesysteem</a:t>
            </a:r>
          </a:p>
        </p:txBody>
      </p:sp>
      <p:sp>
        <p:nvSpPr>
          <p:cNvPr id="7" name="Line 4110"/>
          <p:cNvSpPr>
            <a:spLocks noChangeShapeType="1"/>
          </p:cNvSpPr>
          <p:nvPr/>
        </p:nvSpPr>
        <p:spPr bwMode="auto">
          <a:xfrm>
            <a:off x="395537" y="2514600"/>
            <a:ext cx="371926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Rectangle 25"/>
          <p:cNvSpPr>
            <a:spLocks/>
          </p:cNvSpPr>
          <p:nvPr/>
        </p:nvSpPr>
        <p:spPr bwMode="auto">
          <a:xfrm>
            <a:off x="471736" y="2133600"/>
            <a:ext cx="4249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Omgeving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6762" y="5715000"/>
            <a:ext cx="4567238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5738" indent="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5600" indent="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2925" indent="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4375" indent="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lvl="1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sz="1600" b="1" dirty="0" smtClean="0"/>
              <a:t>Grote impact van duurzame energie</a:t>
            </a:r>
          </a:p>
          <a:p>
            <a:pPr marL="471488" lvl="1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sz="1600" b="1" dirty="0" smtClean="0"/>
              <a:t>Grote dynamiek in systeem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5400000">
            <a:off x="3431506" y="4184456"/>
            <a:ext cx="1980377" cy="300608"/>
          </a:xfrm>
          <a:prstGeom prst="triangle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b="1" dirty="0">
              <a:solidFill>
                <a:prstClr val="black"/>
              </a:solidFill>
            </a:endParaRPr>
          </a:p>
        </p:txBody>
      </p:sp>
      <p:sp>
        <p:nvSpPr>
          <p:cNvPr id="11" name="Line 4110"/>
          <p:cNvSpPr>
            <a:spLocks noChangeShapeType="1"/>
          </p:cNvSpPr>
          <p:nvPr/>
        </p:nvSpPr>
        <p:spPr bwMode="auto">
          <a:xfrm>
            <a:off x="4818064" y="2514600"/>
            <a:ext cx="371926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tangle 25"/>
          <p:cNvSpPr>
            <a:spLocks/>
          </p:cNvSpPr>
          <p:nvPr/>
        </p:nvSpPr>
        <p:spPr bwMode="auto">
          <a:xfrm>
            <a:off x="4894263" y="2133600"/>
            <a:ext cx="4249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Implicaties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12873"/>
            <a:ext cx="3495745" cy="2421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38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800" y="5732463"/>
            <a:ext cx="33845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6466"/>
            <a:ext cx="8640960" cy="50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3528" y="1015524"/>
            <a:ext cx="8640960" cy="12618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“Smart </a:t>
            </a:r>
            <a:r>
              <a:rPr lang="nl-NL" alt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Sustainable</a:t>
            </a:r>
            <a:r>
              <a:rPr lang="nl-NL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alt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Islands</a:t>
            </a:r>
            <a:r>
              <a:rPr lang="nl-NL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alt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Solutions</a:t>
            </a:r>
            <a:endParaRPr lang="en-GB" alt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endParaRPr lang="en-GB" altLang="en-US" sz="2400" b="1" dirty="0"/>
          </a:p>
          <a:p>
            <a:pPr eaLnBrk="1" hangingPunct="1"/>
            <a:endParaRPr lang="en-GB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39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-46038" y="-22225"/>
            <a:ext cx="1841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b="0"/>
          </a:p>
          <a:p>
            <a:pPr lvl="1" eaLnBrk="0" hangingPunct="0"/>
            <a:endParaRPr lang="nl-NL" b="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-46038" y="-22225"/>
            <a:ext cx="1841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AutoNum type="arabicPeriod"/>
            </a:pPr>
            <a:endParaRPr lang="nl-NL" b="0">
              <a:solidFill>
                <a:srgbClr val="CC0000"/>
              </a:solidFill>
            </a:endParaRPr>
          </a:p>
          <a:p>
            <a:pPr lvl="1" eaLnBrk="0" hangingPunct="0"/>
            <a:endParaRPr lang="nl-NL" b="0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1131888" y="314325"/>
            <a:ext cx="12573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57132" tIns="-76176" rIns="-57132" bIns="-76176">
            <a:spAutoFit/>
          </a:bodyPr>
          <a:lstStyle/>
          <a:p>
            <a:endParaRPr lang="nl-NL"/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46038" y="23813"/>
            <a:ext cx="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FontTx/>
              <a:buChar char="•"/>
            </a:pPr>
            <a:endParaRPr lang="nl-NL" b="0">
              <a:solidFill>
                <a:srgbClr val="CC0000"/>
              </a:solidFill>
            </a:endParaRPr>
          </a:p>
          <a:p>
            <a:pPr eaLnBrk="0" hangingPunct="0"/>
            <a:endParaRPr lang="nl-NL" b="0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46038" y="-3175"/>
            <a:ext cx="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53958" rIns="0" bIns="0">
            <a:spAutoFit/>
          </a:bodyPr>
          <a:lstStyle/>
          <a:p>
            <a:pPr eaLnBrk="0" hangingPunct="0">
              <a:buFontTx/>
              <a:buAutoNum type="arabicPeriod"/>
            </a:pPr>
            <a:endParaRPr lang="nl-NL" b="0"/>
          </a:p>
          <a:p>
            <a:pPr eaLnBrk="0" hangingPunct="0"/>
            <a:endParaRPr lang="nl-NL" b="0"/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46038" y="23813"/>
            <a:ext cx="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nl-NL" b="0"/>
          </a:p>
          <a:p>
            <a:pPr eaLnBrk="0" hangingPunct="0"/>
            <a:endParaRPr lang="nl-NL" b="0"/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-46038" y="-22225"/>
            <a:ext cx="1841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b="0"/>
          </a:p>
          <a:p>
            <a:pPr lvl="1" eaLnBrk="0" hangingPunct="0"/>
            <a:endParaRPr lang="nl-NL" b="0"/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-46038" y="-22225"/>
            <a:ext cx="1841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AutoNum type="arabicPeriod"/>
            </a:pPr>
            <a:endParaRPr lang="nl-NL" b="0">
              <a:solidFill>
                <a:srgbClr val="CC0000"/>
              </a:solidFill>
            </a:endParaRPr>
          </a:p>
          <a:p>
            <a:pPr lvl="1" eaLnBrk="0" hangingPunct="0"/>
            <a:endParaRPr lang="nl-NL" b="0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1195388" y="481013"/>
            <a:ext cx="14573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57132" tIns="-76176" rIns="-57132" bIns="-76176">
            <a:spAutoFit/>
          </a:bodyPr>
          <a:lstStyle/>
          <a:p>
            <a:endParaRPr lang="nl-NL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46038" y="23813"/>
            <a:ext cx="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FontTx/>
              <a:buChar char="•"/>
            </a:pPr>
            <a:endParaRPr lang="nl-NL" b="0">
              <a:solidFill>
                <a:srgbClr val="CC0000"/>
              </a:solidFill>
            </a:endParaRPr>
          </a:p>
          <a:p>
            <a:pPr eaLnBrk="0" hangingPunct="0"/>
            <a:endParaRPr lang="nl-NL" b="0"/>
          </a:p>
        </p:txBody>
      </p: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46038" y="-3175"/>
            <a:ext cx="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53958" rIns="0" bIns="0">
            <a:spAutoFit/>
          </a:bodyPr>
          <a:lstStyle/>
          <a:p>
            <a:pPr eaLnBrk="0" hangingPunct="0">
              <a:buFontTx/>
              <a:buAutoNum type="arabicPeriod"/>
            </a:pPr>
            <a:endParaRPr lang="nl-NL" b="0"/>
          </a:p>
          <a:p>
            <a:pPr eaLnBrk="0" hangingPunct="0"/>
            <a:endParaRPr lang="nl-NL" b="0"/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46038" y="23813"/>
            <a:ext cx="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nl-NL" b="0"/>
          </a:p>
          <a:p>
            <a:pPr eaLnBrk="0" hangingPunct="0"/>
            <a:endParaRPr lang="nl-NL" b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60124" y="980728"/>
            <a:ext cx="8363272" cy="720000"/>
          </a:xfrm>
        </p:spPr>
        <p:txBody>
          <a:bodyPr/>
          <a:lstStyle/>
          <a:p>
            <a:r>
              <a:rPr lang="nl-NL" sz="2800" dirty="0" smtClean="0">
                <a:solidFill>
                  <a:schemeClr val="tx2">
                    <a:lumMod val="50000"/>
                  </a:schemeClr>
                </a:solidFill>
              </a:rPr>
              <a:t>We zoeken oplossingen die bij</a:t>
            </a:r>
            <a:r>
              <a:rPr lang="nl-NL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2800" dirty="0" smtClean="0">
                <a:solidFill>
                  <a:schemeClr val="tx2">
                    <a:lumMod val="50000"/>
                  </a:schemeClr>
                </a:solidFill>
              </a:rPr>
              <a:t> (tropische) eilanden passen: “Smart </a:t>
            </a:r>
            <a:r>
              <a:rPr lang="nl-NL" sz="2800" dirty="0" err="1" smtClean="0">
                <a:solidFill>
                  <a:schemeClr val="tx2">
                    <a:lumMod val="50000"/>
                  </a:schemeClr>
                </a:solidFill>
              </a:rPr>
              <a:t>Island</a:t>
            </a:r>
            <a:r>
              <a:rPr lang="nl-NL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tx2">
                    <a:lumMod val="50000"/>
                  </a:schemeClr>
                </a:solidFill>
              </a:rPr>
              <a:t>solutions</a:t>
            </a:r>
            <a:r>
              <a:rPr lang="nl-NL" sz="28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nl-NL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723"/>
            <a:ext cx="4510878" cy="30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510877" cy="2202160"/>
          </a:xfrm>
          <a:prstGeom prst="rect">
            <a:avLst/>
          </a:prstGeom>
        </p:spPr>
      </p:pic>
      <p:pic>
        <p:nvPicPr>
          <p:cNvPr id="25" name="Picture 3" descr="http://upload.wikimedia.org/wikipedia/commons/thumb/a/aa/Annual_Average_Temperature_Map.jpg/400px-Annual_Average_Temperature_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77" y="1988840"/>
            <a:ext cx="4633123" cy="34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53000" y="2590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Hoge temperatuur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UV</a:t>
            </a:r>
            <a:endParaRPr lang="nl-NL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33551"/>
            <a:ext cx="414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Geïsoleerd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Geen </a:t>
            </a:r>
            <a:r>
              <a:rPr lang="nl-NL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nl-NL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nterconnectie</a:t>
            </a:r>
            <a:endParaRPr lang="nl-NL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13" y="5882121"/>
            <a:ext cx="4372765" cy="707886"/>
          </a:xfrm>
          <a:prstGeom prst="rect">
            <a:avLst/>
          </a:prstGeom>
          <a:solidFill>
            <a:srgbClr val="CC9900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Extra kosten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Logistieke problemen</a:t>
            </a:r>
            <a:endParaRPr lang="nl-N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Picture 4" descr="http://www.lago-colony.com/DIVI_DIVE/A_DIVI_DIVI_TR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59" b="9946"/>
          <a:stretch>
            <a:fillRect/>
          </a:stretch>
        </p:blipFill>
        <p:spPr bwMode="auto">
          <a:xfrm>
            <a:off x="4510878" y="4191000"/>
            <a:ext cx="4633122" cy="26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0878" y="5867025"/>
            <a:ext cx="4633122" cy="707886"/>
          </a:xfrm>
          <a:prstGeom prst="rect">
            <a:avLst/>
          </a:prstGeom>
          <a:solidFill>
            <a:srgbClr val="9966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Sterke constante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nl-N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salt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spray”, corrosie </a:t>
            </a:r>
            <a:endParaRPr lang="nl-N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3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23657" y="1196752"/>
            <a:ext cx="4767943" cy="9000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TNO-Caribbean</a:t>
            </a:r>
            <a:br>
              <a:rPr lang="nl-N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2">
                    <a:lumMod val="50000"/>
                  </a:schemeClr>
                </a:solidFill>
              </a:rPr>
              <a:t>roadmap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aanpak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71800" y="2276872"/>
            <a:ext cx="7272338" cy="544800"/>
          </a:xfrm>
        </p:spPr>
        <p:txBody>
          <a:bodyPr/>
          <a:lstStyle/>
          <a:p>
            <a:pPr algn="ctr"/>
            <a:r>
              <a:rPr lang="nl-NL" sz="2000" dirty="0" smtClean="0"/>
              <a:t>Strategie ontwikkeling samen met de</a:t>
            </a:r>
            <a:br>
              <a:rPr lang="nl-NL" sz="2000" dirty="0" smtClean="0"/>
            </a:br>
            <a:endParaRPr lang="nl-NL" sz="2000" dirty="0" smtClean="0"/>
          </a:p>
          <a:p>
            <a:pPr algn="ctr"/>
            <a:r>
              <a:rPr lang="nl-NL" sz="2000" dirty="0" smtClean="0"/>
              <a:t> “stakeholders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09625"/>
            <a:ext cx="401796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4336961" y="3501008"/>
            <a:ext cx="4806701" cy="2836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8" lvl="1" indent="-342900">
              <a:defRPr/>
            </a:pPr>
            <a:r>
              <a:rPr lang="nl-NL" sz="2000" dirty="0" smtClean="0"/>
              <a:t>Maak “stakeholders</a:t>
            </a:r>
            <a:r>
              <a:rPr lang="nl-NL" sz="2000" dirty="0"/>
              <a:t>” onderdeel</a:t>
            </a:r>
          </a:p>
          <a:p>
            <a:pPr marL="528638" lvl="1" indent="-342900">
              <a:defRPr/>
            </a:pPr>
            <a:r>
              <a:rPr lang="nl-NL" sz="2000" dirty="0"/>
              <a:t>Ontwikkel gedragen oplossingen</a:t>
            </a:r>
          </a:p>
          <a:p>
            <a:pPr marL="528638" lvl="1" indent="-342900">
              <a:defRPr/>
            </a:pPr>
            <a:r>
              <a:rPr lang="nl-NL" sz="2000" dirty="0"/>
              <a:t>Zorg voor open innovatie platform</a:t>
            </a:r>
          </a:p>
          <a:p>
            <a:pPr marL="528638" lvl="1" indent="-342900">
              <a:defRPr/>
            </a:pPr>
            <a:r>
              <a:rPr lang="nl-NL" sz="2000" dirty="0"/>
              <a:t>Zorg voor open </a:t>
            </a:r>
            <a:r>
              <a:rPr lang="nl-NL" sz="2000" dirty="0" smtClean="0"/>
              <a:t>systemen (geen “</a:t>
            </a:r>
            <a:r>
              <a:rPr lang="nl-NL" sz="2000" dirty="0" err="1" smtClean="0"/>
              <a:t>locked</a:t>
            </a:r>
            <a:r>
              <a:rPr lang="nl-NL" sz="2000" dirty="0" smtClean="0"/>
              <a:t> in oplossingen”)</a:t>
            </a:r>
            <a:endParaRPr lang="nl-NL" sz="2000" dirty="0"/>
          </a:p>
          <a:p>
            <a:pPr marL="528638" lvl="1" indent="-342900">
              <a:defRPr/>
            </a:pPr>
            <a:r>
              <a:rPr lang="nl-NL" sz="2000" dirty="0"/>
              <a:t>Zorg voor een lerend systeem</a:t>
            </a:r>
          </a:p>
          <a:p>
            <a:pPr marL="528638" lvl="1" indent="-342900">
              <a:defRPr/>
            </a:pPr>
            <a:endParaRPr lang="nl-NL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34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75656" y="1803013"/>
            <a:ext cx="0" cy="393024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5656" y="5733256"/>
            <a:ext cx="734481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5696" y="5877272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</a:t>
            </a:r>
            <a:r>
              <a:rPr lang="en-GB" sz="1200" b="1" dirty="0" smtClean="0"/>
              <a:t>                  2013 	 	 2015		  2018 	                 2020</a:t>
            </a:r>
            <a:endParaRPr lang="en-GB" sz="1200" b="1" dirty="0"/>
          </a:p>
        </p:txBody>
      </p:sp>
      <p:sp>
        <p:nvSpPr>
          <p:cNvPr id="15" name="Oval 14"/>
          <p:cNvSpPr/>
          <p:nvPr/>
        </p:nvSpPr>
        <p:spPr>
          <a:xfrm>
            <a:off x="1475656" y="4977172"/>
            <a:ext cx="1080120" cy="7560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30Mw</a:t>
            </a:r>
          </a:p>
          <a:p>
            <a:pPr algn="ctr"/>
            <a:r>
              <a:rPr lang="en-GB" sz="900" dirty="0" smtClean="0"/>
              <a:t>Vader Piet</a:t>
            </a:r>
          </a:p>
          <a:p>
            <a:pPr algn="ctr"/>
            <a:r>
              <a:rPr lang="en-GB" sz="900" dirty="0" smtClean="0"/>
              <a:t>Wind park</a:t>
            </a:r>
            <a:endParaRPr lang="en-GB" sz="900" dirty="0"/>
          </a:p>
        </p:txBody>
      </p:sp>
      <p:sp>
        <p:nvSpPr>
          <p:cNvPr id="16" name="Oval 15"/>
          <p:cNvSpPr/>
          <p:nvPr/>
        </p:nvSpPr>
        <p:spPr>
          <a:xfrm>
            <a:off x="3302763" y="3961073"/>
            <a:ext cx="1053213" cy="62005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2.5 Mw</a:t>
            </a:r>
          </a:p>
          <a:p>
            <a:pPr algn="ctr"/>
            <a:r>
              <a:rPr lang="en-GB" sz="900" dirty="0" smtClean="0"/>
              <a:t>Distributed</a:t>
            </a:r>
          </a:p>
          <a:p>
            <a:pPr algn="ctr"/>
            <a:r>
              <a:rPr lang="en-GB" sz="800" dirty="0" smtClean="0"/>
              <a:t>Generation</a:t>
            </a:r>
            <a:endParaRPr lang="en-GB" sz="800" dirty="0"/>
          </a:p>
        </p:txBody>
      </p:sp>
      <p:sp>
        <p:nvSpPr>
          <p:cNvPr id="17" name="Oval 16"/>
          <p:cNvSpPr/>
          <p:nvPr/>
        </p:nvSpPr>
        <p:spPr>
          <a:xfrm>
            <a:off x="2807804" y="4437112"/>
            <a:ext cx="1116124" cy="7200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30 Mw</a:t>
            </a:r>
          </a:p>
          <a:p>
            <a:pPr algn="ctr"/>
            <a:r>
              <a:rPr lang="en-GB" sz="900" dirty="0" err="1" smtClean="0"/>
              <a:t>Urirama</a:t>
            </a:r>
            <a:endParaRPr lang="en-GB" sz="900" dirty="0" smtClean="0"/>
          </a:p>
          <a:p>
            <a:pPr algn="ctr"/>
            <a:r>
              <a:rPr lang="en-GB" sz="900" dirty="0" smtClean="0"/>
              <a:t>Wind park</a:t>
            </a:r>
            <a:endParaRPr lang="en-GB" sz="900" dirty="0"/>
          </a:p>
        </p:txBody>
      </p:sp>
      <p:sp>
        <p:nvSpPr>
          <p:cNvPr id="18" name="Oval 17"/>
          <p:cNvSpPr/>
          <p:nvPr/>
        </p:nvSpPr>
        <p:spPr>
          <a:xfrm>
            <a:off x="2339752" y="4797152"/>
            <a:ext cx="792088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3.3 Mw</a:t>
            </a:r>
          </a:p>
          <a:p>
            <a:pPr algn="ctr"/>
            <a:r>
              <a:rPr lang="en-GB" sz="900" dirty="0" smtClean="0"/>
              <a:t>Airport Solar</a:t>
            </a:r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1844824"/>
            <a:ext cx="5760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100%</a:t>
            </a:r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r>
              <a:rPr lang="en-GB" sz="1100" b="1" dirty="0" smtClean="0"/>
              <a:t>80%</a:t>
            </a:r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r>
              <a:rPr lang="en-GB" sz="1100" b="1" dirty="0" smtClean="0"/>
              <a:t>60%</a:t>
            </a:r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r>
              <a:rPr lang="en-GB" sz="1100" b="1" dirty="0" smtClean="0"/>
              <a:t>40%</a:t>
            </a:r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r>
              <a:rPr lang="en-GB" sz="1100" b="1" dirty="0" smtClean="0"/>
              <a:t>20%</a:t>
            </a:r>
          </a:p>
          <a:p>
            <a:endParaRPr lang="en-GB" sz="1100" b="1" dirty="0"/>
          </a:p>
        </p:txBody>
      </p:sp>
      <p:sp>
        <p:nvSpPr>
          <p:cNvPr id="22" name="Oval 21"/>
          <p:cNvSpPr/>
          <p:nvPr/>
        </p:nvSpPr>
        <p:spPr>
          <a:xfrm>
            <a:off x="3959932" y="2132856"/>
            <a:ext cx="9001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SWAC</a:t>
            </a:r>
            <a:endParaRPr lang="en-GB" sz="900" dirty="0"/>
          </a:p>
        </p:txBody>
      </p:sp>
      <p:sp>
        <p:nvSpPr>
          <p:cNvPr id="23" name="Oval 22"/>
          <p:cNvSpPr/>
          <p:nvPr/>
        </p:nvSpPr>
        <p:spPr>
          <a:xfrm>
            <a:off x="5508104" y="2924944"/>
            <a:ext cx="9001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Third Wind park</a:t>
            </a:r>
            <a:endParaRPr lang="en-GB" sz="900" dirty="0"/>
          </a:p>
        </p:txBody>
      </p:sp>
      <p:sp>
        <p:nvSpPr>
          <p:cNvPr id="24" name="Oval 23"/>
          <p:cNvSpPr/>
          <p:nvPr/>
        </p:nvSpPr>
        <p:spPr>
          <a:xfrm>
            <a:off x="4355976" y="3356992"/>
            <a:ext cx="10441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Bio-Diesel Turbines or Natural Gas?</a:t>
            </a:r>
            <a:endParaRPr lang="en-GB" sz="900" dirty="0"/>
          </a:p>
        </p:txBody>
      </p:sp>
      <p:sp>
        <p:nvSpPr>
          <p:cNvPr id="25" name="Oval 24"/>
          <p:cNvSpPr/>
          <p:nvPr/>
        </p:nvSpPr>
        <p:spPr>
          <a:xfrm>
            <a:off x="7272300" y="1628800"/>
            <a:ext cx="13321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100% Renewable Energy System</a:t>
            </a:r>
            <a:endParaRPr lang="en-GB" sz="900" dirty="0"/>
          </a:p>
        </p:txBody>
      </p:sp>
      <p:sp>
        <p:nvSpPr>
          <p:cNvPr id="26" name="Oval 25"/>
          <p:cNvSpPr/>
          <p:nvPr/>
        </p:nvSpPr>
        <p:spPr>
          <a:xfrm>
            <a:off x="5292080" y="1916832"/>
            <a:ext cx="9001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Solar Plant</a:t>
            </a:r>
            <a:endParaRPr lang="en-GB" sz="900" dirty="0"/>
          </a:p>
        </p:txBody>
      </p:sp>
      <p:sp>
        <p:nvSpPr>
          <p:cNvPr id="27" name="Oval 26"/>
          <p:cNvSpPr/>
          <p:nvPr/>
        </p:nvSpPr>
        <p:spPr>
          <a:xfrm>
            <a:off x="6444208" y="2060848"/>
            <a:ext cx="10441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35% Consumer reduction</a:t>
            </a:r>
            <a:endParaRPr lang="en-GB" sz="900" dirty="0"/>
          </a:p>
        </p:txBody>
      </p:sp>
      <p:cxnSp>
        <p:nvCxnSpPr>
          <p:cNvPr id="29" name="Straight Arrow Connector 28"/>
          <p:cNvCxnSpPr>
            <a:stCxn id="16" idx="6"/>
            <a:endCxn id="24" idx="3"/>
          </p:cNvCxnSpPr>
          <p:nvPr/>
        </p:nvCxnSpPr>
        <p:spPr>
          <a:xfrm flipV="1">
            <a:off x="4355976" y="4033081"/>
            <a:ext cx="152907" cy="23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0"/>
            <a:endCxn id="22" idx="3"/>
          </p:cNvCxnSpPr>
          <p:nvPr/>
        </p:nvCxnSpPr>
        <p:spPr>
          <a:xfrm flipV="1">
            <a:off x="3829370" y="2808945"/>
            <a:ext cx="262379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6"/>
          </p:cNvCxnSpPr>
          <p:nvPr/>
        </p:nvCxnSpPr>
        <p:spPr>
          <a:xfrm flipV="1">
            <a:off x="4860032" y="2456892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>
            <a:off x="6192180" y="2312876"/>
            <a:ext cx="2520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7"/>
          </p:cNvCxnSpPr>
          <p:nvPr/>
        </p:nvCxnSpPr>
        <p:spPr>
          <a:xfrm>
            <a:off x="5247185" y="3472991"/>
            <a:ext cx="260919" cy="28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08204" y="2808945"/>
            <a:ext cx="252028" cy="332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076056" y="2708920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58054" y="51571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dirty="0" smtClean="0"/>
              <a:t>Green projects completed/planned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Orange new projects/options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195863" y="6320934"/>
            <a:ext cx="41601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“Roadmap Sustainable Aruba 2020”, TNO-report, 2 April 2012</a:t>
            </a:r>
            <a:endParaRPr lang="en-GB" sz="1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7504" y="116632"/>
            <a:ext cx="783087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Aruba “case”– De transitie naar duurzame energie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6512" y="1484784"/>
            <a:ext cx="1180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Grid penetration</a:t>
            </a:r>
            <a:endParaRPr lang="en-GB" sz="1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9552" y="2132856"/>
            <a:ext cx="0" cy="5760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76256" y="6309320"/>
            <a:ext cx="774086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179407" y="1124744"/>
            <a:ext cx="3480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Roadmap Sustainable Aruba 2020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9248" y="6669360"/>
            <a:ext cx="259256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54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273496" y="116632"/>
            <a:ext cx="86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Faciliteit voor </a:t>
            </a:r>
            <a:r>
              <a:rPr lang="nl-NL" sz="2400" b="1" dirty="0" err="1" smtClean="0">
                <a:solidFill>
                  <a:schemeClr val="tx2">
                    <a:lumMod val="50000"/>
                  </a:schemeClr>
                </a:solidFill>
              </a:rPr>
              <a:t>photovoltaic</a:t>
            </a:r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 Testen &amp; Certificeren</a:t>
            </a:r>
            <a:endParaRPr lang="nl-N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\\tsn.tno.nl\Data\Users\moonsr\Home\Documents\PROJECTS\EU Delegatie Guyana\EPI_PV_TEST_SITE_PIX\View_from_south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48" b="6951"/>
          <a:stretch/>
        </p:blipFill>
        <p:spPr bwMode="auto">
          <a:xfrm>
            <a:off x="0" y="870856"/>
            <a:ext cx="9144000" cy="59871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9001648" y="6741368"/>
            <a:ext cx="259256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36286-4DC8-46DE-9269-8F728FBC064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719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1343025"/>
            <a:ext cx="6826250" cy="485775"/>
          </a:xfrm>
        </p:spPr>
        <p:txBody>
          <a:bodyPr/>
          <a:lstStyle/>
          <a:p>
            <a:r>
              <a:rPr lang="en-US" altLang="nl-NL" smtClean="0">
                <a:ea typeface="Geneva" charset="-128"/>
              </a:rPr>
              <a:t>PV Solar power challenges</a:t>
            </a:r>
          </a:p>
        </p:txBody>
      </p:sp>
      <p:pic>
        <p:nvPicPr>
          <p:cNvPr id="25603" name="Afbeelding 19" descr="Zonnepanelen.png"/>
          <p:cNvPicPr>
            <a:picLocks noGrp="1" noChangeAspect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1556792"/>
            <a:ext cx="1212851" cy="1328737"/>
          </a:xfrm>
          <a:noFill/>
        </p:spPr>
      </p:pic>
      <p:sp>
        <p:nvSpPr>
          <p:cNvPr id="25604" name="AutoShape 7" descr="2Q=="/>
          <p:cNvSpPr>
            <a:spLocks noChangeAspect="1" noChangeArrowheads="1"/>
          </p:cNvSpPr>
          <p:nvPr/>
        </p:nvSpPr>
        <p:spPr bwMode="auto">
          <a:xfrm>
            <a:off x="3619500" y="2728913"/>
            <a:ext cx="1905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25605" name="AutoShape 9" descr="2Q=="/>
          <p:cNvSpPr>
            <a:spLocks noChangeAspect="1" noChangeArrowheads="1"/>
          </p:cNvSpPr>
          <p:nvPr/>
        </p:nvSpPr>
        <p:spPr bwMode="auto">
          <a:xfrm>
            <a:off x="3619500" y="2728913"/>
            <a:ext cx="1905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endParaRPr lang="en-US" altLang="nl-NL"/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2438"/>
            <a:ext cx="5504259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49014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open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509003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 smtClean="0"/>
              <a:t>Isc</a:t>
            </a:r>
            <a:r>
              <a:rPr lang="nl-NL" sz="1200" b="1" dirty="0" smtClean="0"/>
              <a:t>: Stroomsterkte (short circuit)</a:t>
            </a:r>
          </a:p>
          <a:p>
            <a:r>
              <a:rPr lang="nl-NL" sz="1200" b="1" dirty="0" err="1" smtClean="0"/>
              <a:t>Voc</a:t>
            </a:r>
            <a:r>
              <a:rPr lang="nl-NL" sz="1200" b="1" dirty="0" smtClean="0"/>
              <a:t>: Spanning (open circuit)</a:t>
            </a:r>
          </a:p>
          <a:p>
            <a:r>
              <a:rPr lang="nl-NL" sz="1200" b="1" dirty="0" err="1" smtClean="0"/>
              <a:t>Pmax</a:t>
            </a:r>
            <a:r>
              <a:rPr lang="nl-NL" sz="1200" b="1" dirty="0" smtClean="0"/>
              <a:t>: Vermogen (maximaal)</a:t>
            </a:r>
            <a:endParaRPr lang="nl-NL" sz="1200" b="1" dirty="0"/>
          </a:p>
        </p:txBody>
      </p:sp>
    </p:spTree>
    <p:extLst>
      <p:ext uri="{BB962C8B-B14F-4D97-AF65-F5344CB8AC3E}">
        <p14:creationId xmlns="" xmlns:p14="http://schemas.microsoft.com/office/powerpoint/2010/main" val="36019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6" y="943342"/>
            <a:ext cx="4609144" cy="29897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273496" y="116632"/>
            <a:ext cx="86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Trainen en capaciteitsopbouw, de “Green </a:t>
            </a:r>
            <a:r>
              <a:rPr lang="nl-NL" sz="2400" b="1" dirty="0" err="1" smtClean="0">
                <a:solidFill>
                  <a:schemeClr val="tx2">
                    <a:lumMod val="50000"/>
                  </a:schemeClr>
                </a:solidFill>
              </a:rPr>
              <a:t>Faculty</a:t>
            </a:r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endParaRPr lang="nl-N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moonsr\AppData\Local\My Local Documents\TNO\Foto's Pre-Conference day_2 Oct 2012\IMG_1238_Dx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99" t="39871" r="16886"/>
          <a:stretch/>
        </p:blipFill>
        <p:spPr bwMode="auto">
          <a:xfrm>
            <a:off x="3701142" y="3481784"/>
            <a:ext cx="5442857" cy="3403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oonsr\AppData\Local\My Local Documents\TNO\Foto's Pre-Conference day_2 Oct 2012\IMG_94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5"/>
          <a:stretch/>
        </p:blipFill>
        <p:spPr bwMode="auto">
          <a:xfrm>
            <a:off x="-16869" y="3481784"/>
            <a:ext cx="5105400" cy="33762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46150"/>
            <a:ext cx="4571367" cy="25118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9001648" y="6741368"/>
            <a:ext cx="259256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36286-4DC8-46DE-9269-8F728FBC0641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880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onsr\AppData\Local\My Local Documents\TNO\Bord Kibaima\Bord Kibaima_Apr 2013\Illustratie Aruba_24 apr 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7" t="2832" r="2093" b="3191"/>
          <a:stretch/>
        </p:blipFill>
        <p:spPr bwMode="auto">
          <a:xfrm>
            <a:off x="-180528" y="830840"/>
            <a:ext cx="9086431" cy="6027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9248" y="6669360"/>
            <a:ext cx="259256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467544" y="830840"/>
            <a:ext cx="7980070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Smart Community Aruba: </a:t>
            </a:r>
          </a:p>
          <a:p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Real Life testen van technologie en kennisoverdracht</a:t>
            </a:r>
          </a:p>
          <a:p>
            <a:endParaRPr lang="nl-NL" b="1" dirty="0" smtClean="0"/>
          </a:p>
          <a:p>
            <a:endParaRPr lang="nl-NL" b="1" dirty="0"/>
          </a:p>
        </p:txBody>
      </p:sp>
    </p:spTree>
    <p:extLst>
      <p:ext uri="{BB962C8B-B14F-4D97-AF65-F5344CB8AC3E}">
        <p14:creationId xmlns="" xmlns:p14="http://schemas.microsoft.com/office/powerpoint/2010/main" val="13942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800" y="5732463"/>
            <a:ext cx="33845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6537128" cy="46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3503235"/>
            <a:ext cx="39601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1400" dirty="0" err="1" smtClean="0"/>
              <a:t>Groei</a:t>
            </a:r>
            <a:r>
              <a:rPr lang="en-GB" sz="1400" dirty="0" smtClean="0"/>
              <a:t> </a:t>
            </a:r>
            <a:r>
              <a:rPr lang="en-GB" sz="1400" dirty="0" err="1" smtClean="0"/>
              <a:t>voorspelling</a:t>
            </a:r>
            <a:r>
              <a:rPr lang="en-GB" sz="1400" dirty="0" smtClean="0"/>
              <a:t> 2013 in (%)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Source IMF</a:t>
            </a:r>
            <a:endParaRPr lang="en-GB" sz="1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1561" y="980728"/>
            <a:ext cx="777678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Economie in Latijns Amerika en </a:t>
            </a:r>
            <a:r>
              <a:rPr lang="nl-NL" alt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Caribisch</a:t>
            </a:r>
            <a:r>
              <a:rPr lang="nl-NL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 gebied groeit</a:t>
            </a:r>
            <a:endParaRPr lang="en-GB" altLang="en-US" sz="2400" b="1" dirty="0"/>
          </a:p>
        </p:txBody>
      </p:sp>
      <p:pic>
        <p:nvPicPr>
          <p:cNvPr id="29698" name="Picture 2" descr="http://www.grida.no/images/series/vg-lac/large/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395015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72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074"/>
          <p:cNvSpPr>
            <a:spLocks noChangeArrowheads="1"/>
          </p:cNvSpPr>
          <p:nvPr/>
        </p:nvSpPr>
        <p:spPr bwMode="auto">
          <a:xfrm>
            <a:off x="0" y="1679847"/>
            <a:ext cx="91440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79" r="8983"/>
          <a:stretch>
            <a:fillRect/>
          </a:stretch>
        </p:blipFill>
        <p:spPr bwMode="auto">
          <a:xfrm>
            <a:off x="6588125" y="4496072"/>
            <a:ext cx="2100263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0" y="4118247"/>
            <a:ext cx="3048000" cy="24384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Rectangle 19"/>
          <p:cNvSpPr>
            <a:spLocks noChangeArrowheads="1"/>
          </p:cNvSpPr>
          <p:nvPr/>
        </p:nvSpPr>
        <p:spPr bwMode="auto">
          <a:xfrm>
            <a:off x="0" y="1679847"/>
            <a:ext cx="3048000" cy="24384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/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3048000" y="4118247"/>
            <a:ext cx="3048000" cy="24384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Rectangle 21"/>
          <p:cNvSpPr>
            <a:spLocks noChangeArrowheads="1"/>
          </p:cNvSpPr>
          <p:nvPr/>
        </p:nvSpPr>
        <p:spPr bwMode="auto">
          <a:xfrm>
            <a:off x="3048000" y="1679847"/>
            <a:ext cx="3048000" cy="24384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/>
          </a:p>
        </p:txBody>
      </p:sp>
      <p:sp>
        <p:nvSpPr>
          <p:cNvPr id="12302" name="Rectangle 22"/>
          <p:cNvSpPr>
            <a:spLocks noChangeArrowheads="1"/>
          </p:cNvSpPr>
          <p:nvPr/>
        </p:nvSpPr>
        <p:spPr bwMode="auto">
          <a:xfrm>
            <a:off x="6096000" y="4118247"/>
            <a:ext cx="3048000" cy="24384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Rectangle 23"/>
          <p:cNvSpPr>
            <a:spLocks noChangeArrowheads="1"/>
          </p:cNvSpPr>
          <p:nvPr/>
        </p:nvSpPr>
        <p:spPr bwMode="auto">
          <a:xfrm>
            <a:off x="6096000" y="1679847"/>
            <a:ext cx="3048000" cy="24384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/>
          </a:p>
        </p:txBody>
      </p:sp>
      <p:sp>
        <p:nvSpPr>
          <p:cNvPr id="12304" name="Rectangle 25"/>
          <p:cNvSpPr>
            <a:spLocks/>
          </p:cNvSpPr>
          <p:nvPr/>
        </p:nvSpPr>
        <p:spPr bwMode="auto">
          <a:xfrm>
            <a:off x="76200" y="1832247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2800"/>
              </a:lnSpc>
            </a:pPr>
            <a:r>
              <a:rPr lang="en-GB" b="1" dirty="0" smtClean="0"/>
              <a:t>Energy Efficiency</a:t>
            </a:r>
            <a:endParaRPr lang="en-GB" b="1" dirty="0"/>
          </a:p>
        </p:txBody>
      </p:sp>
      <p:sp>
        <p:nvSpPr>
          <p:cNvPr id="12305" name="Rectangle 26"/>
          <p:cNvSpPr>
            <a:spLocks/>
          </p:cNvSpPr>
          <p:nvPr/>
        </p:nvSpPr>
        <p:spPr bwMode="auto">
          <a:xfrm>
            <a:off x="3124200" y="1832247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2800"/>
              </a:lnSpc>
            </a:pPr>
            <a:r>
              <a:rPr lang="en-GB" b="1"/>
              <a:t>Smart Grid / Electric Grid</a:t>
            </a:r>
          </a:p>
        </p:txBody>
      </p:sp>
      <p:sp>
        <p:nvSpPr>
          <p:cNvPr id="12306" name="Rectangle 27"/>
          <p:cNvSpPr>
            <a:spLocks/>
          </p:cNvSpPr>
          <p:nvPr/>
        </p:nvSpPr>
        <p:spPr bwMode="auto">
          <a:xfrm>
            <a:off x="6172200" y="1832247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2800"/>
              </a:lnSpc>
            </a:pPr>
            <a:r>
              <a:rPr lang="en-GB" b="1" dirty="0"/>
              <a:t>Electrical </a:t>
            </a:r>
            <a:r>
              <a:rPr lang="en-GB" b="1" dirty="0" smtClean="0"/>
              <a:t>Transport</a:t>
            </a:r>
            <a:endParaRPr lang="en-GB" b="1" dirty="0"/>
          </a:p>
        </p:txBody>
      </p:sp>
      <p:sp>
        <p:nvSpPr>
          <p:cNvPr id="12307" name="Rectangle 28"/>
          <p:cNvSpPr>
            <a:spLocks/>
          </p:cNvSpPr>
          <p:nvPr/>
        </p:nvSpPr>
        <p:spPr bwMode="auto">
          <a:xfrm>
            <a:off x="76200" y="4270647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2800"/>
              </a:lnSpc>
            </a:pPr>
            <a:r>
              <a:rPr lang="en-GB" b="1"/>
              <a:t>Solar &amp; Wind Technology</a:t>
            </a:r>
          </a:p>
        </p:txBody>
      </p:sp>
      <p:sp>
        <p:nvSpPr>
          <p:cNvPr id="12308" name="Rectangle 29"/>
          <p:cNvSpPr>
            <a:spLocks/>
          </p:cNvSpPr>
          <p:nvPr/>
        </p:nvSpPr>
        <p:spPr bwMode="auto">
          <a:xfrm>
            <a:off x="3124200" y="4270647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2800"/>
              </a:lnSpc>
            </a:pPr>
            <a:r>
              <a:rPr lang="en-GB" b="1" dirty="0" smtClean="0"/>
              <a:t>Customer Engagement</a:t>
            </a:r>
            <a:endParaRPr lang="en-GB" b="1" dirty="0"/>
          </a:p>
        </p:txBody>
      </p:sp>
      <p:sp>
        <p:nvSpPr>
          <p:cNvPr id="12309" name="Rectangle 30"/>
          <p:cNvSpPr>
            <a:spLocks/>
          </p:cNvSpPr>
          <p:nvPr/>
        </p:nvSpPr>
        <p:spPr bwMode="auto">
          <a:xfrm>
            <a:off x="6172200" y="4270647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2800"/>
              </a:lnSpc>
            </a:pPr>
            <a:r>
              <a:rPr lang="en-GB" b="1"/>
              <a:t> Water &amp; Waste</a:t>
            </a:r>
          </a:p>
        </p:txBody>
      </p:sp>
      <p:pic>
        <p:nvPicPr>
          <p:cNvPr id="12310" name="Picture 2" descr="http://www.passiefhuis.nl/images/type-C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80"/>
          <a:stretch/>
        </p:blipFill>
        <p:spPr>
          <a:xfrm>
            <a:off x="114300" y="2213247"/>
            <a:ext cx="2857500" cy="1684413"/>
          </a:xfrm>
        </p:spPr>
      </p:pic>
      <p:pic>
        <p:nvPicPr>
          <p:cNvPr id="12311" name="Picture 4" descr="http://infrastructuren.tudelft.nl/fileadmin/UD/MenC/Support/Internet/TU_Website/TU_Delft_portal/Onderzoek/Infrastructure/Engineering_challenges/Elektrisch_vervoer/Elektrisch_vervo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213247"/>
            <a:ext cx="26066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" descr="Zonnepanelen van Greencho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727847"/>
            <a:ext cx="23812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1025" descr="http://designapplause.com/wp-content/xG58hlz9/2009/01/win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31" r="31636" b="52855"/>
          <a:stretch>
            <a:fillRect/>
          </a:stretch>
        </p:blipFill>
        <p:spPr bwMode="auto">
          <a:xfrm>
            <a:off x="1835150" y="4727847"/>
            <a:ext cx="10017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" descr="http://www.installatie.nl/wosimages/nieuws_afbeelding_2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7847"/>
            <a:ext cx="2362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0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1"/>
          <a:stretch>
            <a:fillRect/>
          </a:stretch>
        </p:blipFill>
        <p:spPr bwMode="auto">
          <a:xfrm>
            <a:off x="3505200" y="2198960"/>
            <a:ext cx="2133600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3496" y="980728"/>
            <a:ext cx="86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R&amp;D op sleutelgebieden</a:t>
            </a:r>
            <a:endParaRPr lang="nl-NL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339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Smart Community Aruba: </a:t>
            </a:r>
          </a:p>
        </p:txBody>
      </p:sp>
    </p:spTree>
    <p:extLst>
      <p:ext uri="{BB962C8B-B14F-4D97-AF65-F5344CB8AC3E}">
        <p14:creationId xmlns="" xmlns:p14="http://schemas.microsoft.com/office/powerpoint/2010/main" val="33006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edia.treehugger.com/assets/images/2011/10/electric-grid-vulnerabil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70" y="4725144"/>
            <a:ext cx="3117726" cy="187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" t="3497"/>
          <a:stretch/>
        </p:blipFill>
        <p:spPr bwMode="auto">
          <a:xfrm>
            <a:off x="35496" y="1700808"/>
            <a:ext cx="2880320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F:\Users\schooldermanrma\AppData\Local\Microsoft\Windows\Temporary Internet Files\Content.Outlook\LKRLXWOB\SolaRoad_inductielade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14"/>
          <a:stretch/>
        </p:blipFill>
        <p:spPr bwMode="auto">
          <a:xfrm>
            <a:off x="6300192" y="1628800"/>
            <a:ext cx="2771800" cy="20398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ingingthroughtherain.net/wp-content/uploads/2012/04/Puzzle-piec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22146"/>
            <a:ext cx="3370351" cy="2047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ck Arc 10"/>
          <p:cNvSpPr/>
          <p:nvPr/>
        </p:nvSpPr>
        <p:spPr>
          <a:xfrm>
            <a:off x="2699792" y="2060848"/>
            <a:ext cx="3600400" cy="3600400"/>
          </a:xfrm>
          <a:prstGeom prst="blockArc">
            <a:avLst>
              <a:gd name="adj1" fmla="val 10800000"/>
              <a:gd name="adj2" fmla="val 16194581"/>
              <a:gd name="adj3" fmla="val 24961"/>
            </a:avLst>
          </a:prstGeom>
          <a:solidFill>
            <a:schemeClr val="tx2">
              <a:lumMod val="75000"/>
            </a:schemeClr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16200000">
            <a:off x="2699792" y="2204866"/>
            <a:ext cx="3600400" cy="3600400"/>
          </a:xfrm>
          <a:prstGeom prst="blockArc">
            <a:avLst>
              <a:gd name="adj1" fmla="val 10800000"/>
              <a:gd name="adj2" fmla="val 16194581"/>
              <a:gd name="adj3" fmla="val 24961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5400000">
            <a:off x="2843807" y="2060848"/>
            <a:ext cx="3600400" cy="3600400"/>
          </a:xfrm>
          <a:prstGeom prst="blockArc">
            <a:avLst>
              <a:gd name="adj1" fmla="val 10800000"/>
              <a:gd name="adj2" fmla="val 16194581"/>
              <a:gd name="adj3" fmla="val 24961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10800000">
            <a:off x="2843808" y="2204864"/>
            <a:ext cx="3600400" cy="3600400"/>
          </a:xfrm>
          <a:prstGeom prst="blockArc">
            <a:avLst>
              <a:gd name="adj1" fmla="val 10800000"/>
              <a:gd name="adj2" fmla="val 16194581"/>
              <a:gd name="adj3" fmla="val 24961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>
            <a:spLocks/>
          </p:cNvSpPr>
          <p:nvPr/>
        </p:nvSpPr>
        <p:spPr bwMode="auto">
          <a:xfrm>
            <a:off x="35496" y="1196752"/>
            <a:ext cx="22322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ctr" eaLnBrk="0" hangingPunct="0"/>
            <a:r>
              <a:rPr lang="en-GB" sz="1400" b="1" i="1" dirty="0" smtClean="0"/>
              <a:t>  How will we get to </a:t>
            </a:r>
          </a:p>
          <a:p>
            <a:pPr marL="185738" indent="-185738" algn="ctr" eaLnBrk="0" hangingPunct="0"/>
            <a:r>
              <a:rPr lang="en-GB" sz="1400" b="1" i="1" dirty="0" smtClean="0"/>
              <a:t>a </a:t>
            </a:r>
            <a:r>
              <a:rPr lang="en-GB" sz="1400" b="1" i="1" dirty="0"/>
              <a:t>Smart Grid for Aruba?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71642" y="3552145"/>
            <a:ext cx="804414" cy="869153"/>
            <a:chOff x="4343650" y="3912184"/>
            <a:chExt cx="804414" cy="869153"/>
          </a:xfrm>
        </p:grpSpPr>
        <p:sp>
          <p:nvSpPr>
            <p:cNvPr id="3" name="Arc 2"/>
            <p:cNvSpPr/>
            <p:nvPr/>
          </p:nvSpPr>
          <p:spPr>
            <a:xfrm>
              <a:off x="4427984" y="3912184"/>
              <a:ext cx="720080" cy="792087"/>
            </a:xfrm>
            <a:prstGeom prst="arc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/>
            <p:cNvSpPr/>
            <p:nvPr/>
          </p:nvSpPr>
          <p:spPr>
            <a:xfrm rot="6038571">
              <a:off x="4379654" y="4025253"/>
              <a:ext cx="720080" cy="792087"/>
            </a:xfrm>
            <a:prstGeom prst="arc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4067945" y="3573017"/>
            <a:ext cx="804414" cy="869153"/>
            <a:chOff x="4343650" y="3912184"/>
            <a:chExt cx="804414" cy="869153"/>
          </a:xfrm>
        </p:grpSpPr>
        <p:sp>
          <p:nvSpPr>
            <p:cNvPr id="33" name="Arc 32"/>
            <p:cNvSpPr/>
            <p:nvPr/>
          </p:nvSpPr>
          <p:spPr>
            <a:xfrm>
              <a:off x="4427984" y="3912184"/>
              <a:ext cx="720080" cy="792087"/>
            </a:xfrm>
            <a:prstGeom prst="arc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/>
            <p:cNvSpPr/>
            <p:nvPr/>
          </p:nvSpPr>
          <p:spPr>
            <a:xfrm rot="6038571">
              <a:off x="4379654" y="4025253"/>
              <a:ext cx="720080" cy="792087"/>
            </a:xfrm>
            <a:prstGeom prst="arc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Content Placeholder 2"/>
          <p:cNvSpPr>
            <a:spLocks/>
          </p:cNvSpPr>
          <p:nvPr/>
        </p:nvSpPr>
        <p:spPr bwMode="auto">
          <a:xfrm>
            <a:off x="4860032" y="28194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eaLnBrk="0" hangingPunct="0">
              <a:lnSpc>
                <a:spcPts val="1400"/>
              </a:lnSpc>
            </a:pPr>
            <a:r>
              <a:rPr lang="en-GB" b="1" i="1" dirty="0" smtClean="0"/>
              <a:t>Use Cases</a:t>
            </a:r>
            <a:endParaRPr lang="en-GB" b="1" i="1" dirty="0"/>
          </a:p>
        </p:txBody>
      </p:sp>
      <p:sp>
        <p:nvSpPr>
          <p:cNvPr id="18" name="Content Placeholder 2"/>
          <p:cNvSpPr>
            <a:spLocks/>
          </p:cNvSpPr>
          <p:nvPr/>
        </p:nvSpPr>
        <p:spPr bwMode="auto">
          <a:xfrm>
            <a:off x="2844552" y="28194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r" eaLnBrk="0" hangingPunct="0">
              <a:lnSpc>
                <a:spcPts val="1400"/>
              </a:lnSpc>
            </a:pPr>
            <a:r>
              <a:rPr lang="en-GB" b="1" i="1" dirty="0" smtClean="0"/>
              <a:t>Migration</a:t>
            </a:r>
            <a:endParaRPr lang="en-GB" b="1" i="1" dirty="0"/>
          </a:p>
        </p:txBody>
      </p:sp>
      <p:sp>
        <p:nvSpPr>
          <p:cNvPr id="19" name="Content Placeholder 2"/>
          <p:cNvSpPr>
            <a:spLocks/>
          </p:cNvSpPr>
          <p:nvPr/>
        </p:nvSpPr>
        <p:spPr bwMode="auto">
          <a:xfrm>
            <a:off x="4716016" y="4979640"/>
            <a:ext cx="187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eaLnBrk="0" hangingPunct="0">
              <a:lnSpc>
                <a:spcPts val="1400"/>
              </a:lnSpc>
            </a:pPr>
            <a:r>
              <a:rPr lang="en-GB" b="1" i="1" dirty="0" smtClean="0"/>
              <a:t>Requirements</a:t>
            </a:r>
            <a:endParaRPr lang="en-GB" b="1" i="1" dirty="0"/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2555776" y="4979640"/>
            <a:ext cx="187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r" eaLnBrk="0" hangingPunct="0">
              <a:lnSpc>
                <a:spcPts val="1400"/>
              </a:lnSpc>
            </a:pPr>
            <a:r>
              <a:rPr lang="en-GB" b="1" i="1" dirty="0" smtClean="0"/>
              <a:t>Architecture</a:t>
            </a:r>
            <a:endParaRPr lang="en-GB" b="1" i="1" dirty="0"/>
          </a:p>
        </p:txBody>
      </p:sp>
      <p:sp>
        <p:nvSpPr>
          <p:cNvPr id="29" name="Content Placeholder 2"/>
          <p:cNvSpPr>
            <a:spLocks/>
          </p:cNvSpPr>
          <p:nvPr/>
        </p:nvSpPr>
        <p:spPr bwMode="auto">
          <a:xfrm>
            <a:off x="6300192" y="1124744"/>
            <a:ext cx="27470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ctr" eaLnBrk="0" hangingPunct="0"/>
            <a:r>
              <a:rPr lang="en-GB" sz="1400" b="1" i="1" dirty="0"/>
              <a:t>What </a:t>
            </a:r>
            <a:r>
              <a:rPr lang="en-GB" sz="1400" b="1" i="1" dirty="0" smtClean="0"/>
              <a:t>should actors be able to do in a Smart Grid for Aruba? </a:t>
            </a:r>
            <a:endParaRPr lang="en-GB" sz="1400" b="1" i="1" dirty="0"/>
          </a:p>
        </p:txBody>
      </p:sp>
      <p:sp>
        <p:nvSpPr>
          <p:cNvPr id="31" name="Content Placeholder 2"/>
          <p:cNvSpPr>
            <a:spLocks/>
          </p:cNvSpPr>
          <p:nvPr/>
        </p:nvSpPr>
        <p:spPr bwMode="auto">
          <a:xfrm>
            <a:off x="6588224" y="4259560"/>
            <a:ext cx="23762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ctr" eaLnBrk="0" hangingPunct="0"/>
            <a:r>
              <a:rPr lang="en-GB" sz="1400" b="1" i="1" dirty="0" smtClean="0"/>
              <a:t>What is expected from a Smart Grid for Aruba? </a:t>
            </a:r>
            <a:endParaRPr lang="en-GB" sz="1400" b="1" i="1" dirty="0"/>
          </a:p>
        </p:txBody>
      </p:sp>
      <p:sp>
        <p:nvSpPr>
          <p:cNvPr id="35" name="Content Placeholder 2"/>
          <p:cNvSpPr>
            <a:spLocks/>
          </p:cNvSpPr>
          <p:nvPr/>
        </p:nvSpPr>
        <p:spPr bwMode="auto">
          <a:xfrm>
            <a:off x="-36512" y="4221088"/>
            <a:ext cx="266429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ctr" eaLnBrk="0" hangingPunct="0"/>
            <a:r>
              <a:rPr lang="en-GB" sz="1400" b="1" i="1" dirty="0" smtClean="0"/>
              <a:t>  How </a:t>
            </a:r>
            <a:r>
              <a:rPr lang="en-GB" sz="1400" b="1" i="1" dirty="0"/>
              <a:t>can we create a structure for a Smart Grid for Aruba? 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9248" y="6706696"/>
            <a:ext cx="259256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39" name="Content Placeholder 2"/>
          <p:cNvSpPr>
            <a:spLocks/>
          </p:cNvSpPr>
          <p:nvPr/>
        </p:nvSpPr>
        <p:spPr bwMode="auto">
          <a:xfrm>
            <a:off x="3203848" y="3827512"/>
            <a:ext cx="266355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ctr" eaLnBrk="0" hangingPunct="0"/>
            <a:r>
              <a:rPr lang="en-GB" b="1" i="1" dirty="0" smtClean="0"/>
              <a:t>$</a:t>
            </a:r>
            <a:endParaRPr lang="en-GB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73496" y="116632"/>
            <a:ext cx="86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Een smart </a:t>
            </a:r>
            <a:r>
              <a:rPr lang="nl-NL" sz="2400" b="1" dirty="0" err="1" smtClean="0">
                <a:solidFill>
                  <a:schemeClr val="tx2">
                    <a:lumMod val="50000"/>
                  </a:schemeClr>
                </a:solidFill>
              </a:rPr>
              <a:t>grid</a:t>
            </a:r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 voor eilanden ontwikkelen</a:t>
            </a:r>
            <a:endParaRPr lang="nl-N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112"/>
          <p:cNvSpPr>
            <a:spLocks noChangeArrowheads="1"/>
          </p:cNvSpPr>
          <p:nvPr/>
        </p:nvSpPr>
        <p:spPr bwMode="auto">
          <a:xfrm>
            <a:off x="0" y="167640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70" name="Picture 4103" descr="http://www.sunfishclubaruba.org/images/SatpicAruba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53"/>
          <a:stretch>
            <a:fillRect/>
          </a:stretch>
        </p:blipFill>
        <p:spPr bwMode="auto">
          <a:xfrm>
            <a:off x="220091" y="2564904"/>
            <a:ext cx="2983757" cy="28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Line 4110"/>
          <p:cNvSpPr>
            <a:spLocks noChangeShapeType="1"/>
          </p:cNvSpPr>
          <p:nvPr/>
        </p:nvSpPr>
        <p:spPr bwMode="auto">
          <a:xfrm>
            <a:off x="468313" y="2209800"/>
            <a:ext cx="8421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274" name="Group 4118"/>
          <p:cNvGrpSpPr>
            <a:grpSpLocks/>
          </p:cNvGrpSpPr>
          <p:nvPr/>
        </p:nvGrpSpPr>
        <p:grpSpPr bwMode="auto">
          <a:xfrm>
            <a:off x="3203848" y="2708920"/>
            <a:ext cx="2808312" cy="2590800"/>
            <a:chOff x="2152" y="1728"/>
            <a:chExt cx="1400" cy="1632"/>
          </a:xfrm>
        </p:grpSpPr>
        <p:sp>
          <p:nvSpPr>
            <p:cNvPr id="11280" name="AutoShape 4114" descr="30%"/>
            <p:cNvSpPr>
              <a:spLocks noChangeArrowheads="1"/>
            </p:cNvSpPr>
            <p:nvPr/>
          </p:nvSpPr>
          <p:spPr bwMode="auto">
            <a:xfrm rot="5400000">
              <a:off x="2040" y="1848"/>
              <a:ext cx="1632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pct30">
              <a:fgClr>
                <a:srgbClr val="99CC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1" name="Line 4100"/>
            <p:cNvSpPr>
              <a:spLocks noChangeShapeType="1"/>
            </p:cNvSpPr>
            <p:nvPr/>
          </p:nvSpPr>
          <p:spPr bwMode="auto">
            <a:xfrm flipV="1">
              <a:off x="2152" y="1728"/>
              <a:ext cx="1400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2" name="Line 4115"/>
            <p:cNvSpPr>
              <a:spLocks noChangeShapeType="1"/>
            </p:cNvSpPr>
            <p:nvPr/>
          </p:nvSpPr>
          <p:spPr bwMode="auto">
            <a:xfrm>
              <a:off x="2156" y="2936"/>
              <a:ext cx="1396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8077200" cy="851398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Het volgende Nederlands </a:t>
            </a:r>
            <a:r>
              <a:rPr lang="nl-NL" dirty="0" err="1" smtClean="0">
                <a:solidFill>
                  <a:schemeClr val="tx2">
                    <a:lumMod val="50000"/>
                  </a:schemeClr>
                </a:solidFill>
              </a:rPr>
              <a:t>Caribisch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export product? </a:t>
            </a:r>
            <a:br>
              <a:rPr lang="nl-N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nl-N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dirty="0" smtClean="0"/>
              <a:t>                </a:t>
            </a:r>
            <a:r>
              <a:rPr lang="nl-NL" i="1" dirty="0" smtClean="0"/>
              <a:t>Schaalbare eiland oplossingen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20" name="Tijdelijke aanduiding voor dianummer 5"/>
          <p:cNvSpPr txBox="1">
            <a:spLocks noGrp="1"/>
          </p:cNvSpPr>
          <p:nvPr/>
        </p:nvSpPr>
        <p:spPr bwMode="auto">
          <a:xfrm>
            <a:off x="7315200" y="6629400"/>
            <a:ext cx="18002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0491A0-BBFD-487F-A8D8-2D627F6D1E50}" type="slidenum">
              <a:rPr lang="nl-NL" sz="800"/>
              <a:pPr algn="r" eaLnBrk="1" hangingPunct="1"/>
              <a:t>22</a:t>
            </a:fld>
            <a:endParaRPr lang="nl-NL" sz="8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39342"/>
            <a:ext cx="2877839" cy="3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96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56400"/>
            <a:ext cx="727233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Aruba: gateway naar Latijns Amerika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81000" y="1676400"/>
            <a:ext cx="7775575" cy="504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1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Deel van het koninkrijk met goede connectie naar Latijns Amerikaanse markten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Veilig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Stabiele en ambitieuze regering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Europese regelgeving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Meertalig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Mix van Latijns Amerikaanse, Europese</a:t>
            </a:r>
            <a:br>
              <a:rPr lang="nl-NL" dirty="0" smtClean="0">
                <a:latin typeface="Arial" charset="0"/>
                <a:cs typeface="Arial" charset="0"/>
              </a:rPr>
            </a:br>
            <a:r>
              <a:rPr lang="nl-NL" dirty="0" smtClean="0">
                <a:latin typeface="Arial" charset="0"/>
                <a:cs typeface="Arial" charset="0"/>
              </a:rPr>
              <a:t>en Amerikaanse culturen 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Excellente netwerken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Uitstekende faciliteiten en </a:t>
            </a:r>
            <a:br>
              <a:rPr lang="nl-NL" dirty="0" smtClean="0">
                <a:latin typeface="Arial" charset="0"/>
                <a:cs typeface="Arial" charset="0"/>
              </a:rPr>
            </a:br>
            <a:r>
              <a:rPr lang="nl-NL" dirty="0" smtClean="0">
                <a:latin typeface="Arial" charset="0"/>
                <a:cs typeface="Arial" charset="0"/>
              </a:rPr>
              <a:t>infrastructuur</a:t>
            </a:r>
          </a:p>
          <a:p>
            <a:pPr marL="714375" lvl="2" indent="-342900">
              <a:defRPr/>
            </a:pPr>
            <a:r>
              <a:rPr lang="nl-NL" dirty="0" smtClean="0">
                <a:latin typeface="Arial" charset="0"/>
                <a:cs typeface="Arial" charset="0"/>
              </a:rPr>
              <a:t>Intensieve steun regering </a:t>
            </a:r>
            <a:br>
              <a:rPr lang="nl-NL" dirty="0" smtClean="0">
                <a:latin typeface="Arial" charset="0"/>
                <a:cs typeface="Arial" charset="0"/>
              </a:rPr>
            </a:br>
            <a:r>
              <a:rPr lang="nl-NL" dirty="0" smtClean="0">
                <a:latin typeface="Arial" charset="0"/>
                <a:cs typeface="Arial" charset="0"/>
              </a:rPr>
              <a:t>van Aruba </a:t>
            </a:r>
          </a:p>
          <a:p>
            <a:pPr marL="371475" lvl="2" indent="0">
              <a:buNone/>
              <a:defRPr/>
            </a:pPr>
            <a:r>
              <a:rPr lang="nl-NL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95600"/>
            <a:ext cx="3800985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2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5911850" cy="7200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Dank voor uw aandacht! 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866" name="Picture 2" descr="http://ec.europa.eu/europeaid/where/latin-america/regional-cooperation/laif/images/solar_pa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297191" cy="472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8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5"/>
            <a:ext cx="61206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296" y="2853226"/>
            <a:ext cx="4247704" cy="648072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499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Bloomberg New Energy Finance, REFF-LAC  5-1-13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73998" y="4514635"/>
            <a:ext cx="244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Regio</a:t>
            </a:r>
            <a:r>
              <a:rPr lang="en-GB" sz="1200" dirty="0" smtClean="0"/>
              <a:t> </a:t>
            </a:r>
            <a:r>
              <a:rPr lang="en-GB" sz="1200" dirty="0" err="1" smtClean="0"/>
              <a:t>investeringen</a:t>
            </a:r>
            <a:r>
              <a:rPr lang="en-GB" sz="1200" dirty="0" smtClean="0"/>
              <a:t>/</a:t>
            </a:r>
            <a:r>
              <a:rPr lang="en-GB" sz="1200" dirty="0" err="1" smtClean="0"/>
              <a:t>jr.</a:t>
            </a:r>
            <a:r>
              <a:rPr lang="en-GB" sz="1200" dirty="0"/>
              <a:t> </a:t>
            </a:r>
            <a:r>
              <a:rPr lang="en-GB" sz="1200" dirty="0" smtClean="0"/>
              <a:t>(</a:t>
            </a:r>
            <a:r>
              <a:rPr lang="en-GB" sz="1200" dirty="0" err="1" smtClean="0"/>
              <a:t>milj</a:t>
            </a:r>
            <a:r>
              <a:rPr lang="en-GB" sz="1200" dirty="0" smtClean="0"/>
              <a:t>.$)</a:t>
            </a:r>
            <a:endParaRPr lang="en-GB" sz="1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1561" y="980728"/>
            <a:ext cx="777678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Groei </a:t>
            </a:r>
            <a:r>
              <a:rPr lang="nl-NL" sz="2400" b="1" dirty="0">
                <a:solidFill>
                  <a:schemeClr val="tx2">
                    <a:lumMod val="50000"/>
                  </a:schemeClr>
                </a:solidFill>
              </a:rPr>
              <a:t>in BNP betekent grotere </a:t>
            </a:r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energiebehoefte en investeringen in R&amp;D</a:t>
            </a:r>
            <a:endParaRPr lang="en-GB" altLang="en-US" sz="2400" b="1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67544" y="2120755"/>
            <a:ext cx="6423248" cy="2836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8" lvl="1" indent="-342900">
              <a:defRPr/>
            </a:pPr>
            <a:r>
              <a:rPr lang="nl-NL" dirty="0" smtClean="0">
                <a:solidFill>
                  <a:prstClr val="black"/>
                </a:solidFill>
              </a:rPr>
              <a:t>Duurzame energie </a:t>
            </a:r>
            <a:r>
              <a:rPr lang="nl-NL" dirty="0">
                <a:solidFill>
                  <a:prstClr val="black"/>
                </a:solidFill>
              </a:rPr>
              <a:t>is al concurrerend zonder </a:t>
            </a:r>
            <a:r>
              <a:rPr lang="nl-NL" dirty="0" smtClean="0">
                <a:solidFill>
                  <a:prstClr val="black"/>
                </a:solidFill>
              </a:rPr>
              <a:t>subsidies</a:t>
            </a:r>
          </a:p>
          <a:p>
            <a:pPr marL="528638" lvl="1" indent="-342900">
              <a:defRPr/>
            </a:pPr>
            <a:r>
              <a:rPr lang="nl-NL" dirty="0">
                <a:solidFill>
                  <a:prstClr val="black"/>
                </a:solidFill>
              </a:rPr>
              <a:t>Trend naar diversificatie duurzame </a:t>
            </a:r>
            <a:r>
              <a:rPr lang="nl-NL" dirty="0" smtClean="0">
                <a:solidFill>
                  <a:prstClr val="black"/>
                </a:solidFill>
              </a:rPr>
              <a:t>opwek</a:t>
            </a:r>
          </a:p>
          <a:p>
            <a:pPr marL="528638" lvl="1" indent="-342900">
              <a:defRPr/>
            </a:pPr>
            <a:r>
              <a:rPr lang="nl-NL" dirty="0" smtClean="0">
                <a:solidFill>
                  <a:prstClr val="black"/>
                </a:solidFill>
              </a:rPr>
              <a:t>Technologie</a:t>
            </a:r>
            <a:r>
              <a:rPr lang="nl-NL" dirty="0">
                <a:solidFill>
                  <a:prstClr val="black"/>
                </a:solidFill>
              </a:rPr>
              <a:t>, systeem, business veranderd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2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3762"/>
            <a:ext cx="7128792" cy="46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4809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OECD, Latin American Outlook 2012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827584" y="1484784"/>
            <a:ext cx="70567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1600" y="1737555"/>
            <a:ext cx="7272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R&amp;D </a:t>
            </a:r>
            <a:r>
              <a:rPr lang="nl-NL" dirty="0" smtClean="0"/>
              <a:t>investeringen als percentage van het BNP</a:t>
            </a:r>
            <a:endParaRPr lang="nl-N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944724"/>
            <a:ext cx="8496944" cy="1512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Kansen: Bouwen aan Latijns Amerikaanse R&amp;D capaciteit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8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1" y="1890486"/>
            <a:ext cx="8991599" cy="47389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28600" y="2042886"/>
            <a:ext cx="8839200" cy="2438400"/>
            <a:chOff x="915288" y="4869160"/>
            <a:chExt cx="8193216" cy="1958338"/>
          </a:xfrm>
        </p:grpSpPr>
        <p:pic>
          <p:nvPicPr>
            <p:cNvPr id="6" name="Picture 5" descr="green facult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025" y="4901325"/>
              <a:ext cx="2492031" cy="191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R&amp;D living l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88" y="4901325"/>
              <a:ext cx="1785602" cy="191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ertificat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440" y="4869160"/>
              <a:ext cx="2279856" cy="195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GS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961625"/>
              <a:ext cx="1944216" cy="1779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09450"/>
            <a:ext cx="7272338" cy="7200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Focusgebieden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TNO Caribbean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25"/>
          <p:cNvSpPr>
            <a:spLocks/>
          </p:cNvSpPr>
          <p:nvPr/>
        </p:nvSpPr>
        <p:spPr bwMode="auto">
          <a:xfrm>
            <a:off x="161132" y="4633686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Duurzame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Energie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Systemen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5"/>
          <p:cNvSpPr>
            <a:spLocks/>
          </p:cNvSpPr>
          <p:nvPr/>
        </p:nvSpPr>
        <p:spPr bwMode="auto">
          <a:xfrm>
            <a:off x="2370932" y="4633686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Green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Faculty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"/>
          <p:cNvSpPr>
            <a:spLocks/>
          </p:cNvSpPr>
          <p:nvPr/>
        </p:nvSpPr>
        <p:spPr bwMode="auto">
          <a:xfrm>
            <a:off x="4724400" y="4633686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Testen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&amp; </a:t>
            </a: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Certificering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5"/>
          <p:cNvSpPr>
            <a:spLocks/>
          </p:cNvSpPr>
          <p:nvPr/>
        </p:nvSpPr>
        <p:spPr bwMode="auto">
          <a:xfrm>
            <a:off x="7095332" y="4633686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Geologische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</a:t>
            </a: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ienst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5"/>
          <p:cNvSpPr>
            <a:spLocks/>
          </p:cNvSpPr>
          <p:nvPr/>
        </p:nvSpPr>
        <p:spPr bwMode="auto">
          <a:xfrm>
            <a:off x="220215" y="5638800"/>
            <a:ext cx="24795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Energie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transitie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&amp;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duurzame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oplossingen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(water and waste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/>
          </p:cNvSpPr>
          <p:nvPr/>
        </p:nvSpPr>
        <p:spPr bwMode="auto">
          <a:xfrm>
            <a:off x="2591148" y="5638800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Kennis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capaciteit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opbouw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5"/>
          <p:cNvSpPr>
            <a:spLocks/>
          </p:cNvSpPr>
          <p:nvPr/>
        </p:nvSpPr>
        <p:spPr bwMode="auto">
          <a:xfrm>
            <a:off x="4724399" y="5638800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Prestatie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onder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lokale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omstandigheden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optimalisering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/>
          </p:cNvSpPr>
          <p:nvPr/>
        </p:nvSpPr>
        <p:spPr bwMode="auto">
          <a:xfrm>
            <a:off x="7010400" y="5638800"/>
            <a:ext cx="21248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Duurzaam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gebruik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van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natuurlijke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hulpbronnen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7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935762"/>
            <a:ext cx="7272337" cy="719138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/>
            </a:r>
            <a:br>
              <a:rPr lang="nl-NL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2057400"/>
            <a:ext cx="9144000" cy="4648200"/>
            <a:chOff x="0" y="1392"/>
            <a:chExt cx="5760" cy="2928"/>
          </a:xfrm>
        </p:grpSpPr>
        <p:pic>
          <p:nvPicPr>
            <p:cNvPr id="4" name="Picture 2" descr="http://t1.gstatic.com/images?q=tbn:ANd9GcTUYPReO2bw_Ui_xqRUexRtrArfSgLNJjYe05UG1aCdbUKnt5w3K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720"/>
              <a:ext cx="1982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http://assets.inhabitat.com/files/nanosys_sola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968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www.alphanista.com/wp-content/uploads/2011/04/QuestionMar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88"/>
              <a:ext cx="1488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2.bp.blogspot.com/_br5-DeXNerk/TRMJnUaD_II/AAAAAAAAAik/IuBa9CtvAH8/s1600/how-to-change-your-behaviour.WidePlay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819"/>
            <a:stretch>
              <a:fillRect/>
            </a:stretch>
          </p:blipFill>
          <p:spPr bwMode="auto">
            <a:xfrm>
              <a:off x="0" y="1392"/>
              <a:ext cx="259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http://www.iso.org/iso/img_ref1634_0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6"/>
              <a:ext cx="2400" cy="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://ecowijs.nl/wp-content/uploads/2010/06/watercone-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23"/>
            <a:stretch>
              <a:fillRect/>
            </a:stretch>
          </p:blipFill>
          <p:spPr bwMode="auto">
            <a:xfrm>
              <a:off x="4004" y="1392"/>
              <a:ext cx="1756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609600" y="990600"/>
            <a:ext cx="799484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Nieuwe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technologie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toepassen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en</a:t>
            </a:r>
            <a:br>
              <a:rPr lang="en-GB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nieuwe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business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modellen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ontwikkelen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7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8"/>
          <a:stretch/>
        </p:blipFill>
        <p:spPr>
          <a:xfrm>
            <a:off x="251520" y="1705583"/>
            <a:ext cx="8568952" cy="49934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9231" y="836792"/>
            <a:ext cx="8249234" cy="720000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Duurzame energie – van cruciaal belang voor </a:t>
            </a:r>
            <a:br>
              <a:rPr lang="nl-N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dirty="0" err="1" smtClean="0">
                <a:solidFill>
                  <a:schemeClr val="tx2">
                    <a:lumMod val="50000"/>
                  </a:schemeClr>
                </a:solidFill>
              </a:rPr>
              <a:t>Caribische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eilanden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9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800" y="5732463"/>
            <a:ext cx="33845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83569" y="980728"/>
            <a:ext cx="7992888" cy="16927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Brandstofprijzen veranderen snel en onverwacht  </a:t>
            </a:r>
            <a:r>
              <a:rPr lang="en-GB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en-GB" alt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endParaRPr lang="en-GB" altLang="en-US" sz="2400" b="1" dirty="0"/>
          </a:p>
          <a:p>
            <a:pPr eaLnBrk="1" hangingPunct="1"/>
            <a:endParaRPr lang="en-GB" altLang="en-US" sz="2400" b="1" dirty="0"/>
          </a:p>
        </p:txBody>
      </p:sp>
      <p:pic>
        <p:nvPicPr>
          <p:cNvPr id="7170" name="Picture 2" descr="US Gulf Coast product prices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4468"/>
            <a:ext cx="6667500" cy="390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46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CF17C5-DA05-4422-A486-18DCC9215D47}" type="slidenum">
              <a:rPr lang="en-GB" smtClean="0">
                <a:solidFill>
                  <a:prstClr val="black"/>
                </a:solidFill>
              </a:rPr>
              <a:pPr eaLnBrk="1" hangingPunct="1"/>
              <a:t>9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100" name="Rectangle 2"/>
          <p:cNvSpPr>
            <a:spLocks noGrp="1"/>
          </p:cNvSpPr>
          <p:nvPr>
            <p:ph type="title"/>
          </p:nvPr>
        </p:nvSpPr>
        <p:spPr>
          <a:xfrm>
            <a:off x="251520" y="1700808"/>
            <a:ext cx="7272338" cy="720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i="1" dirty="0" smtClean="0">
                <a:solidFill>
                  <a:schemeClr val="tx2"/>
                </a:solidFill>
              </a:rPr>
              <a:t>Keeping it Affordable and Reliable”</a:t>
            </a:r>
          </a:p>
        </p:txBody>
      </p:sp>
      <p:graphicFrame>
        <p:nvGraphicFramePr>
          <p:cNvPr id="4101" name="Object 6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="" xmlns:p14="http://schemas.microsoft.com/office/powerpoint/2010/main" val="4236219083"/>
              </p:ext>
            </p:extLst>
          </p:nvPr>
        </p:nvGraphicFramePr>
        <p:xfrm>
          <a:off x="395301" y="1578010"/>
          <a:ext cx="8424936" cy="5053818"/>
        </p:xfrm>
        <a:graphic>
          <a:graphicData uri="http://schemas.openxmlformats.org/presentationml/2006/ole">
            <p:oleObj spid="_x0000_s11272" name="Visio" r:id="rId4" imgW="6523863" imgH="391363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23528" y="980728"/>
            <a:ext cx="849694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chemeClr val="tx2">
                    <a:lumMod val="50000"/>
                  </a:schemeClr>
                </a:solidFill>
              </a:rPr>
              <a:t>Eilandsystemen – Duurzame Energie Uitdagingen</a:t>
            </a:r>
            <a:endParaRPr lang="nl-NL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8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E7JvcqUk6KyRzc4b17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Hhod8ly0m3b3XxsP84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zjcvaTKU2fhbcOOOVk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FNDXD6l0ifASQN7GJOhw"/>
</p:tagLst>
</file>

<file path=ppt/theme/theme1.xml><?xml version="1.0" encoding="utf-8"?>
<a:theme xmlns:a="http://schemas.openxmlformats.org/drawingml/2006/main" name="Basis TNO tekstdia -">
  <a:themeElements>
    <a:clrScheme name="TNO">
      <a:dk1>
        <a:sysClr val="windowText" lastClr="000000"/>
      </a:dk1>
      <a:lt1>
        <a:sysClr val="window" lastClr="FFFFFF"/>
      </a:lt1>
      <a:dk2>
        <a:srgbClr val="649EC9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9C9C9E"/>
      </a:hlink>
      <a:folHlink>
        <a:srgbClr val="5D5C60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Diavoorstelling (4:3)</PresentationFormat>
  <Paragraphs>231</Paragraphs>
  <Slides>24</Slides>
  <Notes>24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Basis TNO tekstdia -</vt:lpstr>
      <vt:lpstr>think-cell Slide</vt:lpstr>
      <vt:lpstr>Visio</vt:lpstr>
      <vt:lpstr>Duurzame energie biedt nieuwe kansen voor het Caribisch koninkrijk </vt:lpstr>
      <vt:lpstr>Dia 2</vt:lpstr>
      <vt:lpstr>Dia 3</vt:lpstr>
      <vt:lpstr>Dia 4</vt:lpstr>
      <vt:lpstr>Focusgebieden TNO Caribbean</vt:lpstr>
      <vt:lpstr> </vt:lpstr>
      <vt:lpstr>Duurzame energie – van cruciaal belang voor  Caribische eilanden</vt:lpstr>
      <vt:lpstr>Dia 8</vt:lpstr>
      <vt:lpstr>“Keeping it Affordable and Reliable”</vt:lpstr>
      <vt:lpstr>Aruba “case” – Naar een duurzaam energiesysteem</vt:lpstr>
      <vt:lpstr>Dia 11</vt:lpstr>
      <vt:lpstr>Dia 12</vt:lpstr>
      <vt:lpstr>We zoeken oplossingen die bij  (tropische) eilanden passen: “Smart Island solutions”</vt:lpstr>
      <vt:lpstr>TNO-Caribbean  roadmap aanpak</vt:lpstr>
      <vt:lpstr>Dia 15</vt:lpstr>
      <vt:lpstr>Dia 16</vt:lpstr>
      <vt:lpstr>PV Solar power challenges</vt:lpstr>
      <vt:lpstr>Dia 18</vt:lpstr>
      <vt:lpstr>Dia 19</vt:lpstr>
      <vt:lpstr>Dia 20</vt:lpstr>
      <vt:lpstr>Dia 21</vt:lpstr>
      <vt:lpstr>Het volgende Nederlands Caribisch export product?                   Schaalbare eiland oplossingen </vt:lpstr>
      <vt:lpstr>Dia 23</vt:lpstr>
      <vt:lpstr>Dank voor uw aandacht!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Grid Seminar</dc:title>
  <dc:creator/>
  <cp:lastModifiedBy/>
  <cp:revision>1</cp:revision>
  <dcterms:created xsi:type="dcterms:W3CDTF">2010-12-16T09:20:55Z</dcterms:created>
  <dcterms:modified xsi:type="dcterms:W3CDTF">2013-11-27T21:34:11Z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27-11-2013 14:51:13</vt:lpwstr>
  </property>
  <property fmtid="{D5CDD505-2E9C-101B-9397-08002B2CF9AE}" pid="3" name="Title">
    <vt:lpwstr>Smart Grid Seminar</vt:lpwstr>
  </property>
  <property fmtid="{D5CDD505-2E9C-101B-9397-08002B2CF9AE}" pid="4" name="SubTitle">
    <vt:lpwstr/>
  </property>
  <property fmtid="{D5CDD505-2E9C-101B-9397-08002B2CF9AE}" pid="5" name="Author">
    <vt:lpwstr>TNO</vt:lpwstr>
  </property>
  <property fmtid="{D5CDD505-2E9C-101B-9397-08002B2CF9AE}" pid="6" name="ShowPages">
    <vt:lpwstr>True</vt:lpwstr>
  </property>
  <property fmtid="{D5CDD505-2E9C-101B-9397-08002B2CF9AE}" pid="7" name="ShowDate">
    <vt:lpwstr>False</vt:lpwstr>
  </property>
  <property fmtid="{D5CDD505-2E9C-101B-9397-08002B2CF9AE}" pid="8" name="SelectedPhoto">
    <vt:lpwstr>Energie 3.jpg</vt:lpwstr>
  </property>
  <property fmtid="{D5CDD505-2E9C-101B-9397-08002B2CF9AE}" pid="9" name="DateText">
    <vt:lpwstr>March 27, 2013</vt:lpwstr>
  </property>
  <property fmtid="{D5CDD505-2E9C-101B-9397-08002B2CF9AE}" pid="10" name="Color">
    <vt:lpwstr>True</vt:lpwstr>
  </property>
  <property fmtid="{D5CDD505-2E9C-101B-9397-08002B2CF9AE}" pid="11" name="Grammar">
    <vt:lpwstr>0</vt:lpwstr>
  </property>
  <property fmtid="{D5CDD505-2E9C-101B-9397-08002B2CF9AE}" pid="12" name="FavoriteLink1Image">
    <vt:lpwstr>Nederland.jpg</vt:lpwstr>
  </property>
  <property fmtid="{D5CDD505-2E9C-101B-9397-08002B2CF9AE}" pid="13" name="FavoriteLink2Image">
    <vt:lpwstr>techniek.jpg</vt:lpwstr>
  </property>
  <property fmtid="{D5CDD505-2E9C-101B-9397-08002B2CF9AE}" pid="14" name="FavoriteLink1Index">
    <vt:lpwstr>1</vt:lpwstr>
  </property>
  <property fmtid="{D5CDD505-2E9C-101B-9397-08002B2CF9AE}" pid="15" name="FavoriteLink2Index">
    <vt:lpwstr>1</vt:lpwstr>
  </property>
  <property fmtid="{D5CDD505-2E9C-101B-9397-08002B2CF9AE}" pid="16" name="CreationDate">
    <vt:lpwstr>26-4-2012 9:36:43</vt:lpwstr>
  </property>
  <property fmtid="{D5CDD505-2E9C-101B-9397-08002B2CF9AE}" pid="17" name="CreationBy">
    <vt:lpwstr>gerbermb</vt:lpwstr>
  </property>
</Properties>
</file>